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76" r:id="rId4"/>
    <p:sldId id="278" r:id="rId5"/>
    <p:sldId id="279" r:id="rId6"/>
    <p:sldId id="272" r:id="rId7"/>
    <p:sldId id="282" r:id="rId8"/>
    <p:sldId id="281" r:id="rId9"/>
    <p:sldId id="271" r:id="rId10"/>
    <p:sldId id="277" r:id="rId11"/>
    <p:sldId id="274" r:id="rId12"/>
    <p:sldId id="280" r:id="rId13"/>
    <p:sldId id="270" r:id="rId14"/>
  </p:sldIdLst>
  <p:sldSz cx="12192000" cy="6858000"/>
  <p:notesSz cx="6858000" cy="9144000"/>
  <p:embeddedFontLst>
    <p:embeddedFont>
      <p:font typeface="Ultra" panose="020B0600000101010101" charset="0"/>
      <p:regular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192">
          <p15:clr>
            <a:srgbClr val="A4A3A4"/>
          </p15:clr>
        </p15:guide>
        <p15:guide id="3" pos="5133">
          <p15:clr>
            <a:srgbClr val="A4A3A4"/>
          </p15:clr>
        </p15:guide>
        <p15:guide id="4" pos="399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민우" initials="김민" lastIdx="1" clrIdx="0">
    <p:extLst>
      <p:ext uri="{19B8F6BF-5375-455C-9EA6-DF929625EA0E}">
        <p15:presenceInfo xmlns:p15="http://schemas.microsoft.com/office/powerpoint/2012/main" userId="f5ac792956cd18a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300"/>
    <a:srgbClr val="FFFFFF"/>
    <a:srgbClr val="FFF8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0741857-5767-4E1A-BCF4-C5F910495E34}">
  <a:tblStyle styleId="{00741857-5767-4E1A-BCF4-C5F910495E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605" autoAdjust="0"/>
  </p:normalViewPr>
  <p:slideViewPr>
    <p:cSldViewPr snapToGrid="0">
      <p:cViewPr varScale="1">
        <p:scale>
          <a:sx n="69" d="100"/>
          <a:sy n="69" d="100"/>
        </p:scale>
        <p:origin x="485" y="62"/>
      </p:cViewPr>
      <p:guideLst>
        <p:guide orient="horz" pos="2160"/>
        <p:guide pos="192"/>
        <p:guide pos="5133"/>
        <p:guide pos="399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안녕하세요 종합설계 프로젝트 제안서 발표를 맡은 팀 </a:t>
            </a:r>
            <a:r>
              <a:rPr lang="ko-KR" altLang="en-US" dirty="0" err="1"/>
              <a:t>하랑의</a:t>
            </a:r>
            <a:r>
              <a:rPr lang="ko-KR" altLang="en-US" dirty="0"/>
              <a:t> 김민우입니다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저희팀의</a:t>
            </a:r>
            <a:r>
              <a:rPr lang="ko-KR" altLang="en-US" dirty="0"/>
              <a:t> 주제는 </a:t>
            </a:r>
            <a:r>
              <a:rPr lang="ko-KR" altLang="en-US" dirty="0" err="1"/>
              <a:t>아이트래킹을</a:t>
            </a:r>
            <a:r>
              <a:rPr lang="ko-KR" altLang="en-US" dirty="0"/>
              <a:t> 통한 동영상의 사용자 선호도 분석 및 하이라이트 생성 프로그램 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목차는 먼저 종합설계개요</a:t>
            </a:r>
            <a:r>
              <a:rPr lang="en-US" altLang="ko-KR" dirty="0"/>
              <a:t>,</a:t>
            </a:r>
            <a:r>
              <a:rPr lang="ko-KR" altLang="en-US" dirty="0"/>
              <a:t> 관련 연구 및 사례</a:t>
            </a:r>
            <a:r>
              <a:rPr lang="en-US" altLang="ko-KR" dirty="0"/>
              <a:t>,</a:t>
            </a:r>
            <a:r>
              <a:rPr lang="ko-KR" altLang="en-US" dirty="0"/>
              <a:t> 시스템 수행 시나리오</a:t>
            </a:r>
            <a:r>
              <a:rPr lang="en-US" altLang="ko-KR" dirty="0"/>
              <a:t>,</a:t>
            </a:r>
            <a:r>
              <a:rPr lang="ko-KR" altLang="en-US" dirty="0"/>
              <a:t> 시스템 구성도</a:t>
            </a:r>
            <a:r>
              <a:rPr lang="en-US" altLang="ko-KR" dirty="0"/>
              <a:t>, </a:t>
            </a:r>
            <a:r>
              <a:rPr lang="ko-KR" altLang="en-US" dirty="0"/>
              <a:t>개발 환경 및 개발 방법</a:t>
            </a:r>
            <a:r>
              <a:rPr lang="en-US" altLang="ko-KR" dirty="0"/>
              <a:t>, </a:t>
            </a:r>
            <a:r>
              <a:rPr lang="ko-KR" altLang="en-US" dirty="0"/>
              <a:t>업무 분담</a:t>
            </a:r>
            <a:r>
              <a:rPr lang="en-US" altLang="ko-KR" dirty="0"/>
              <a:t>, </a:t>
            </a:r>
            <a:r>
              <a:rPr lang="ko-KR" altLang="en-US" dirty="0"/>
              <a:t>종합설계 수행일정</a:t>
            </a:r>
            <a:r>
              <a:rPr lang="en-US" altLang="ko-KR" dirty="0"/>
              <a:t>, </a:t>
            </a:r>
            <a:r>
              <a:rPr lang="ko-KR" altLang="en-US" dirty="0"/>
              <a:t>필요기술 및 참고문헌 등으로 구성되어 있습니다</a:t>
            </a:r>
            <a:endParaRPr dirty="0"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6993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8712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1243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b2fbd972b3_4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gb2fbd972b3_4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목차는 먼저 종합설계개요</a:t>
            </a:r>
            <a:r>
              <a:rPr lang="en-US" altLang="ko-KR" dirty="0"/>
              <a:t>,</a:t>
            </a:r>
            <a:r>
              <a:rPr lang="ko-KR" altLang="en-US" dirty="0"/>
              <a:t> 관련 연구 및 사례</a:t>
            </a:r>
            <a:r>
              <a:rPr lang="en-US" altLang="ko-KR" dirty="0"/>
              <a:t>,</a:t>
            </a:r>
            <a:r>
              <a:rPr lang="ko-KR" altLang="en-US" dirty="0"/>
              <a:t> 시스템 수행 시나리오</a:t>
            </a:r>
            <a:r>
              <a:rPr lang="en-US" altLang="ko-KR" dirty="0"/>
              <a:t>,</a:t>
            </a:r>
            <a:r>
              <a:rPr lang="ko-KR" altLang="en-US" dirty="0"/>
              <a:t> 시스템 구성도</a:t>
            </a:r>
            <a:r>
              <a:rPr lang="en-US" altLang="ko-KR" dirty="0"/>
              <a:t>, </a:t>
            </a:r>
            <a:r>
              <a:rPr lang="ko-KR" altLang="en-US" dirty="0"/>
              <a:t>개발 환경 및 개발 방법</a:t>
            </a:r>
            <a:r>
              <a:rPr lang="en-US" altLang="ko-KR" dirty="0"/>
              <a:t>, </a:t>
            </a:r>
            <a:r>
              <a:rPr lang="ko-KR" altLang="en-US" dirty="0"/>
              <a:t>업무 분담</a:t>
            </a:r>
            <a:r>
              <a:rPr lang="en-US" altLang="ko-KR" dirty="0"/>
              <a:t>, </a:t>
            </a:r>
            <a:r>
              <a:rPr lang="ko-KR" altLang="en-US" dirty="0"/>
              <a:t>종합설계 수행일정</a:t>
            </a:r>
            <a:r>
              <a:rPr lang="en-US" altLang="ko-KR" dirty="0"/>
              <a:t>, </a:t>
            </a:r>
            <a:r>
              <a:rPr lang="ko-KR" altLang="en-US" dirty="0"/>
              <a:t>필요기술 및 참고문헌 등으로 구성되어 있습니다</a:t>
            </a:r>
            <a:endParaRPr dirty="0"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4736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목차는 먼저 종합설계개요</a:t>
            </a:r>
            <a:r>
              <a:rPr lang="en-US" altLang="ko-KR" dirty="0"/>
              <a:t>,</a:t>
            </a:r>
            <a:r>
              <a:rPr lang="ko-KR" altLang="en-US" dirty="0"/>
              <a:t> 관련 연구 및 사례</a:t>
            </a:r>
            <a:r>
              <a:rPr lang="en-US" altLang="ko-KR" dirty="0"/>
              <a:t>,</a:t>
            </a:r>
            <a:r>
              <a:rPr lang="ko-KR" altLang="en-US" dirty="0"/>
              <a:t> 시스템 수행 시나리오</a:t>
            </a:r>
            <a:r>
              <a:rPr lang="en-US" altLang="ko-KR" dirty="0"/>
              <a:t>,</a:t>
            </a:r>
            <a:r>
              <a:rPr lang="ko-KR" altLang="en-US" dirty="0"/>
              <a:t> 시스템 구성도</a:t>
            </a:r>
            <a:r>
              <a:rPr lang="en-US" altLang="ko-KR" dirty="0"/>
              <a:t>, </a:t>
            </a:r>
            <a:r>
              <a:rPr lang="ko-KR" altLang="en-US" dirty="0"/>
              <a:t>개발 환경 및 개발 방법</a:t>
            </a:r>
            <a:r>
              <a:rPr lang="en-US" altLang="ko-KR" dirty="0"/>
              <a:t>, </a:t>
            </a:r>
            <a:r>
              <a:rPr lang="ko-KR" altLang="en-US" dirty="0"/>
              <a:t>업무 분담</a:t>
            </a:r>
            <a:r>
              <a:rPr lang="en-US" altLang="ko-KR" dirty="0"/>
              <a:t>, </a:t>
            </a:r>
            <a:r>
              <a:rPr lang="ko-KR" altLang="en-US" dirty="0"/>
              <a:t>종합설계 수행일정</a:t>
            </a:r>
            <a:r>
              <a:rPr lang="en-US" altLang="ko-KR" dirty="0"/>
              <a:t>, </a:t>
            </a:r>
            <a:r>
              <a:rPr lang="ko-KR" altLang="en-US" dirty="0"/>
              <a:t>필요기술 및 참고문헌 등으로 구성되어 있습니다</a:t>
            </a:r>
            <a:endParaRPr dirty="0"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7277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목차는 먼저 종합설계개요</a:t>
            </a:r>
            <a:r>
              <a:rPr lang="en-US" altLang="ko-KR" dirty="0"/>
              <a:t>,</a:t>
            </a:r>
            <a:r>
              <a:rPr lang="ko-KR" altLang="en-US" dirty="0"/>
              <a:t> 관련 연구 및 사례</a:t>
            </a:r>
            <a:r>
              <a:rPr lang="en-US" altLang="ko-KR" dirty="0"/>
              <a:t>,</a:t>
            </a:r>
            <a:r>
              <a:rPr lang="ko-KR" altLang="en-US" dirty="0"/>
              <a:t> 시스템 수행 시나리오</a:t>
            </a:r>
            <a:r>
              <a:rPr lang="en-US" altLang="ko-KR" dirty="0"/>
              <a:t>,</a:t>
            </a:r>
            <a:r>
              <a:rPr lang="ko-KR" altLang="en-US" dirty="0"/>
              <a:t> 시스템 구성도</a:t>
            </a:r>
            <a:r>
              <a:rPr lang="en-US" altLang="ko-KR" dirty="0"/>
              <a:t>, </a:t>
            </a:r>
            <a:r>
              <a:rPr lang="ko-KR" altLang="en-US" dirty="0"/>
              <a:t>개발 환경 및 개발 방법</a:t>
            </a:r>
            <a:r>
              <a:rPr lang="en-US" altLang="ko-KR" dirty="0"/>
              <a:t>, </a:t>
            </a:r>
            <a:r>
              <a:rPr lang="ko-KR" altLang="en-US" dirty="0"/>
              <a:t>업무 분담</a:t>
            </a:r>
            <a:r>
              <a:rPr lang="en-US" altLang="ko-KR" dirty="0"/>
              <a:t>, </a:t>
            </a:r>
            <a:r>
              <a:rPr lang="ko-KR" altLang="en-US" dirty="0"/>
              <a:t>종합설계 수행일정</a:t>
            </a:r>
            <a:r>
              <a:rPr lang="en-US" altLang="ko-KR" dirty="0"/>
              <a:t>, </a:t>
            </a:r>
            <a:r>
              <a:rPr lang="ko-KR" altLang="en-US" dirty="0"/>
              <a:t>필요기술 및 참고문헌 등으로 구성되어 있습니다</a:t>
            </a:r>
            <a:endParaRPr dirty="0"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951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908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9169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9277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목차는 먼저 종합설계개요</a:t>
            </a:r>
            <a:r>
              <a:rPr lang="en-US" altLang="ko-KR" dirty="0"/>
              <a:t>,</a:t>
            </a:r>
            <a:r>
              <a:rPr lang="ko-KR" altLang="en-US" dirty="0"/>
              <a:t> 관련 연구 및 사례</a:t>
            </a:r>
            <a:r>
              <a:rPr lang="en-US" altLang="ko-KR" dirty="0"/>
              <a:t>,</a:t>
            </a:r>
            <a:r>
              <a:rPr lang="ko-KR" altLang="en-US" dirty="0"/>
              <a:t> 시스템 수행 시나리오</a:t>
            </a:r>
            <a:r>
              <a:rPr lang="en-US" altLang="ko-KR" dirty="0"/>
              <a:t>,</a:t>
            </a:r>
            <a:r>
              <a:rPr lang="ko-KR" altLang="en-US" dirty="0"/>
              <a:t> 시스템 구성도</a:t>
            </a:r>
            <a:r>
              <a:rPr lang="en-US" altLang="ko-KR" dirty="0"/>
              <a:t>, </a:t>
            </a:r>
            <a:r>
              <a:rPr lang="ko-KR" altLang="en-US" dirty="0"/>
              <a:t>개발 환경 및 개발 방법</a:t>
            </a:r>
            <a:r>
              <a:rPr lang="en-US" altLang="ko-KR" dirty="0"/>
              <a:t>, </a:t>
            </a:r>
            <a:r>
              <a:rPr lang="ko-KR" altLang="en-US" dirty="0"/>
              <a:t>업무 분담</a:t>
            </a:r>
            <a:r>
              <a:rPr lang="en-US" altLang="ko-KR" dirty="0"/>
              <a:t>, </a:t>
            </a:r>
            <a:r>
              <a:rPr lang="ko-KR" altLang="en-US" dirty="0"/>
              <a:t>종합설계 수행일정</a:t>
            </a:r>
            <a:r>
              <a:rPr lang="en-US" altLang="ko-KR" dirty="0"/>
              <a:t>, </a:t>
            </a:r>
            <a:r>
              <a:rPr lang="ko-KR" altLang="en-US" dirty="0"/>
              <a:t>필요기술 및 참고문헌 등으로 구성되어 있습니다</a:t>
            </a:r>
            <a:endParaRPr dirty="0"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6415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B01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484909" y="2163163"/>
            <a:ext cx="903224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0" u="none" strike="noStrike" cap="none" dirty="0" err="1">
                <a:solidFill>
                  <a:schemeClr val="lt1"/>
                </a:solidFill>
                <a:latin typeface="+mj-ea"/>
                <a:ea typeface="+mj-ea"/>
                <a:cs typeface="Ultra"/>
                <a:sym typeface="Ultra"/>
              </a:rPr>
              <a:t>아이트래킹을</a:t>
            </a:r>
            <a:r>
              <a:rPr lang="ko-KR" sz="3600" b="1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Ultra"/>
                <a:sym typeface="Ultra"/>
              </a:rPr>
              <a:t> 통한 동영상의 사용자 </a:t>
            </a:r>
            <a:endParaRPr sz="3600" b="1" dirty="0">
              <a:solidFill>
                <a:schemeClr val="lt1"/>
              </a:solidFill>
              <a:latin typeface="+mj-ea"/>
              <a:ea typeface="+mj-ea"/>
              <a:cs typeface="Ultra"/>
              <a:sym typeface="Ultr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chemeClr val="lt1"/>
                </a:solidFill>
                <a:latin typeface="+mj-ea"/>
                <a:ea typeface="+mj-ea"/>
                <a:cs typeface="Ultra"/>
                <a:sym typeface="Ultra"/>
              </a:rPr>
              <a:t>선호도 분석 및 하이라이트 생성 프로그램</a:t>
            </a:r>
            <a:endParaRPr sz="3600" b="1" dirty="0">
              <a:solidFill>
                <a:schemeClr val="lt1"/>
              </a:solidFill>
              <a:latin typeface="+mj-ea"/>
              <a:ea typeface="+mj-ea"/>
              <a:cs typeface="Ultra"/>
              <a:sym typeface="Ultra"/>
            </a:endParaRPr>
          </a:p>
        </p:txBody>
      </p:sp>
      <p:cxnSp>
        <p:nvCxnSpPr>
          <p:cNvPr id="85" name="Google Shape;85;p13"/>
          <p:cNvCxnSpPr/>
          <p:nvPr/>
        </p:nvCxnSpPr>
        <p:spPr>
          <a:xfrm>
            <a:off x="484909" y="3659148"/>
            <a:ext cx="11220655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6" name="Google Shape;86;p13"/>
          <p:cNvSpPr/>
          <p:nvPr/>
        </p:nvSpPr>
        <p:spPr>
          <a:xfrm>
            <a:off x="683460" y="3710087"/>
            <a:ext cx="113085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 dirty="0" err="1">
                <a:solidFill>
                  <a:schemeClr val="lt1"/>
                </a:solidFill>
                <a:latin typeface="+mj-ea"/>
                <a:ea typeface="+mj-ea"/>
                <a:cs typeface="Ultra"/>
                <a:sym typeface="Ultra"/>
              </a:rPr>
              <a:t>User</a:t>
            </a:r>
            <a:r>
              <a:rPr lang="ko-KR" sz="2300" b="1" dirty="0">
                <a:solidFill>
                  <a:schemeClr val="lt1"/>
                </a:solidFill>
                <a:latin typeface="+mj-ea"/>
                <a:ea typeface="+mj-ea"/>
                <a:cs typeface="Ultra"/>
                <a:sym typeface="Ultra"/>
              </a:rPr>
              <a:t> </a:t>
            </a:r>
            <a:r>
              <a:rPr lang="ko-KR" sz="2300" b="1" dirty="0" err="1">
                <a:solidFill>
                  <a:schemeClr val="lt1"/>
                </a:solidFill>
                <a:latin typeface="+mj-ea"/>
                <a:ea typeface="+mj-ea"/>
                <a:cs typeface="Ultra"/>
                <a:sym typeface="Ultra"/>
              </a:rPr>
              <a:t>Preference</a:t>
            </a:r>
            <a:r>
              <a:rPr lang="ko-KR" sz="2300" b="1" dirty="0">
                <a:solidFill>
                  <a:schemeClr val="lt1"/>
                </a:solidFill>
                <a:latin typeface="+mj-ea"/>
                <a:ea typeface="+mj-ea"/>
                <a:cs typeface="Ultra"/>
                <a:sym typeface="Ultra"/>
              </a:rPr>
              <a:t> </a:t>
            </a:r>
            <a:r>
              <a:rPr lang="ko-KR" sz="2300" b="1" dirty="0" err="1">
                <a:solidFill>
                  <a:schemeClr val="lt1"/>
                </a:solidFill>
                <a:latin typeface="+mj-ea"/>
                <a:ea typeface="+mj-ea"/>
                <a:cs typeface="Ultra"/>
                <a:sym typeface="Ultra"/>
              </a:rPr>
              <a:t>Analysis</a:t>
            </a:r>
            <a:r>
              <a:rPr lang="ko-KR" sz="2300" b="1" dirty="0">
                <a:solidFill>
                  <a:schemeClr val="lt1"/>
                </a:solidFill>
                <a:latin typeface="+mj-ea"/>
                <a:ea typeface="+mj-ea"/>
                <a:cs typeface="Ultra"/>
                <a:sym typeface="Ultra"/>
              </a:rPr>
              <a:t> and </a:t>
            </a:r>
            <a:r>
              <a:rPr lang="ko-KR" sz="2300" b="1" dirty="0" err="1">
                <a:solidFill>
                  <a:schemeClr val="lt1"/>
                </a:solidFill>
                <a:latin typeface="+mj-ea"/>
                <a:ea typeface="+mj-ea"/>
                <a:cs typeface="Ultra"/>
                <a:sym typeface="Ultra"/>
              </a:rPr>
              <a:t>Highlighting</a:t>
            </a:r>
            <a:r>
              <a:rPr lang="ko-KR" sz="2300" b="1" dirty="0">
                <a:solidFill>
                  <a:schemeClr val="lt1"/>
                </a:solidFill>
                <a:latin typeface="+mj-ea"/>
                <a:ea typeface="+mj-ea"/>
                <a:cs typeface="Ultra"/>
                <a:sym typeface="Ultra"/>
              </a:rPr>
              <a:t> </a:t>
            </a:r>
            <a:r>
              <a:rPr lang="ko-KR" sz="2300" b="1" dirty="0" err="1">
                <a:solidFill>
                  <a:schemeClr val="lt1"/>
                </a:solidFill>
                <a:latin typeface="+mj-ea"/>
                <a:ea typeface="+mj-ea"/>
                <a:cs typeface="Ultra"/>
                <a:sym typeface="Ultra"/>
              </a:rPr>
              <a:t>Program</a:t>
            </a:r>
            <a:r>
              <a:rPr lang="ko-KR" sz="2300" b="1" dirty="0">
                <a:solidFill>
                  <a:schemeClr val="lt1"/>
                </a:solidFill>
                <a:latin typeface="+mj-ea"/>
                <a:ea typeface="+mj-ea"/>
                <a:cs typeface="Ultra"/>
                <a:sym typeface="Ultra"/>
              </a:rPr>
              <a:t> </a:t>
            </a:r>
            <a:r>
              <a:rPr lang="ko-KR" sz="2300" b="1" dirty="0" err="1">
                <a:solidFill>
                  <a:schemeClr val="lt1"/>
                </a:solidFill>
                <a:latin typeface="+mj-ea"/>
                <a:ea typeface="+mj-ea"/>
                <a:cs typeface="Ultra"/>
                <a:sym typeface="Ultra"/>
              </a:rPr>
              <a:t>for</a:t>
            </a:r>
            <a:r>
              <a:rPr lang="ko-KR" sz="2300" b="1" dirty="0">
                <a:solidFill>
                  <a:schemeClr val="lt1"/>
                </a:solidFill>
                <a:latin typeface="+mj-ea"/>
                <a:ea typeface="+mj-ea"/>
                <a:cs typeface="Ultra"/>
                <a:sym typeface="Ultra"/>
              </a:rPr>
              <a:t> </a:t>
            </a:r>
            <a:r>
              <a:rPr lang="ko-KR" sz="2300" b="1" dirty="0" err="1">
                <a:solidFill>
                  <a:schemeClr val="lt1"/>
                </a:solidFill>
                <a:latin typeface="+mj-ea"/>
                <a:ea typeface="+mj-ea"/>
                <a:cs typeface="Ultra"/>
                <a:sym typeface="Ultra"/>
              </a:rPr>
              <a:t>Video</a:t>
            </a:r>
            <a:r>
              <a:rPr lang="ko-KR" sz="2300" b="1" dirty="0">
                <a:solidFill>
                  <a:schemeClr val="lt1"/>
                </a:solidFill>
                <a:latin typeface="+mj-ea"/>
                <a:ea typeface="+mj-ea"/>
                <a:cs typeface="Ultra"/>
                <a:sym typeface="Ultra"/>
              </a:rPr>
              <a:t> </a:t>
            </a:r>
            <a:r>
              <a:rPr lang="ko-KR" sz="2300" b="1" dirty="0" err="1">
                <a:solidFill>
                  <a:schemeClr val="lt1"/>
                </a:solidFill>
                <a:latin typeface="+mj-ea"/>
                <a:ea typeface="+mj-ea"/>
                <a:cs typeface="Ultra"/>
                <a:sym typeface="Ultra"/>
              </a:rPr>
              <a:t>with</a:t>
            </a:r>
            <a:r>
              <a:rPr lang="ko-KR" sz="2300" b="1" dirty="0">
                <a:solidFill>
                  <a:schemeClr val="lt1"/>
                </a:solidFill>
                <a:latin typeface="+mj-ea"/>
                <a:ea typeface="+mj-ea"/>
                <a:cs typeface="Ultra"/>
                <a:sym typeface="Ultra"/>
              </a:rPr>
              <a:t> </a:t>
            </a:r>
            <a:r>
              <a:rPr lang="ko-KR" sz="2300" b="1" dirty="0" err="1">
                <a:solidFill>
                  <a:schemeClr val="lt1"/>
                </a:solidFill>
                <a:latin typeface="+mj-ea"/>
                <a:ea typeface="+mj-ea"/>
                <a:cs typeface="Ultra"/>
                <a:sym typeface="Ultra"/>
              </a:rPr>
              <a:t>Eyetracking</a:t>
            </a:r>
            <a:endParaRPr sz="2300" b="1" dirty="0">
              <a:solidFill>
                <a:schemeClr val="lt1"/>
              </a:solidFill>
              <a:latin typeface="+mj-ea"/>
              <a:ea typeface="+mj-ea"/>
              <a:cs typeface="Ultra"/>
              <a:sym typeface="Ultr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 dirty="0" err="1">
                <a:solidFill>
                  <a:schemeClr val="lt1"/>
                </a:solidFill>
                <a:latin typeface="+mj-ea"/>
                <a:ea typeface="+mj-ea"/>
                <a:cs typeface="Ultra"/>
                <a:sym typeface="Ultra"/>
              </a:rPr>
              <a:t>EyePick</a:t>
            </a:r>
            <a:r>
              <a:rPr lang="ko-KR" sz="2300" b="1" dirty="0">
                <a:solidFill>
                  <a:schemeClr val="lt1"/>
                </a:solidFill>
                <a:latin typeface="+mj-ea"/>
                <a:ea typeface="+mj-ea"/>
                <a:cs typeface="Ultra"/>
                <a:sym typeface="Ultra"/>
              </a:rPr>
              <a:t> - </a:t>
            </a:r>
            <a:r>
              <a:rPr lang="ko-KR" sz="2300" b="1" dirty="0" err="1">
                <a:solidFill>
                  <a:schemeClr val="lt1"/>
                </a:solidFill>
                <a:latin typeface="+mj-ea"/>
                <a:ea typeface="+mj-ea"/>
                <a:cs typeface="Ultra"/>
                <a:sym typeface="Ultra"/>
              </a:rPr>
              <a:t>하랑</a:t>
            </a:r>
            <a:endParaRPr sz="2300" b="1" dirty="0">
              <a:solidFill>
                <a:schemeClr val="lt1"/>
              </a:solidFill>
              <a:latin typeface="+mj-ea"/>
              <a:ea typeface="+mj-ea"/>
              <a:cs typeface="Ultra"/>
              <a:sym typeface="Ultra"/>
            </a:endParaRPr>
          </a:p>
        </p:txBody>
      </p:sp>
      <p:cxnSp>
        <p:nvCxnSpPr>
          <p:cNvPr id="87" name="Google Shape;87;p13"/>
          <p:cNvCxnSpPr/>
          <p:nvPr/>
        </p:nvCxnSpPr>
        <p:spPr>
          <a:xfrm>
            <a:off x="6356576" y="4630936"/>
            <a:ext cx="3160579" cy="0"/>
          </a:xfrm>
          <a:prstGeom prst="straightConnector1">
            <a:avLst/>
          </a:prstGeom>
          <a:noFill/>
          <a:ln w="25400" cap="flat" cmpd="sng">
            <a:solidFill>
              <a:srgbClr val="F0B01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8" name="Google Shape;88;p13"/>
          <p:cNvSpPr/>
          <p:nvPr/>
        </p:nvSpPr>
        <p:spPr>
          <a:xfrm>
            <a:off x="7828686" y="5490923"/>
            <a:ext cx="416331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lt1"/>
                </a:solidFill>
                <a:latin typeface="+mj-ea"/>
                <a:ea typeface="+mj-ea"/>
                <a:cs typeface="Ultra"/>
                <a:sym typeface="Ultra"/>
              </a:rPr>
              <a:t>2017152001 강희정 전광일교수님</a:t>
            </a:r>
            <a:endParaRPr sz="2000" b="1">
              <a:solidFill>
                <a:schemeClr val="lt1"/>
              </a:solidFill>
              <a:latin typeface="+mj-ea"/>
              <a:ea typeface="+mj-ea"/>
              <a:cs typeface="Ultra"/>
              <a:sym typeface="Ultr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lt1"/>
                </a:solidFill>
                <a:latin typeface="+mj-ea"/>
                <a:ea typeface="+mj-ea"/>
                <a:cs typeface="Ultra"/>
                <a:sym typeface="Ultra"/>
              </a:rPr>
              <a:t>2017152008 김지은 전광일교수님</a:t>
            </a:r>
            <a:endParaRPr sz="2000" b="1">
              <a:solidFill>
                <a:schemeClr val="lt1"/>
              </a:solidFill>
              <a:latin typeface="+mj-ea"/>
              <a:ea typeface="+mj-ea"/>
              <a:cs typeface="Ultra"/>
              <a:sym typeface="Ultr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lt1"/>
                </a:solidFill>
                <a:latin typeface="+mj-ea"/>
                <a:ea typeface="+mj-ea"/>
                <a:cs typeface="Ultra"/>
                <a:sym typeface="Ultra"/>
              </a:rPr>
              <a:t>2016154007 김민우 전광일교수님</a:t>
            </a:r>
            <a:endParaRPr sz="2000" b="1">
              <a:solidFill>
                <a:schemeClr val="lt1"/>
              </a:solidFill>
              <a:latin typeface="+mj-ea"/>
              <a:ea typeface="+mj-ea"/>
              <a:cs typeface="Ultra"/>
              <a:sym typeface="Ult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B010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2531328" y="215696"/>
            <a:ext cx="9477375" cy="642660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5" name="Google Shape;95;p14"/>
          <p:cNvCxnSpPr/>
          <p:nvPr/>
        </p:nvCxnSpPr>
        <p:spPr>
          <a:xfrm>
            <a:off x="295275" y="6292795"/>
            <a:ext cx="2016125" cy="0"/>
          </a:xfrm>
          <a:prstGeom prst="straightConnector1">
            <a:avLst/>
          </a:prstGeom>
          <a:noFill/>
          <a:ln w="158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" name="Google Shape;121;p14"/>
          <p:cNvSpPr/>
          <p:nvPr/>
        </p:nvSpPr>
        <p:spPr>
          <a:xfrm>
            <a:off x="209550" y="6365304"/>
            <a:ext cx="111472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Ultra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Ultra"/>
                <a:sym typeface="Ultra"/>
              </a:rPr>
              <a:t>By team </a:t>
            </a: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Ultra"/>
                <a:sym typeface="Ultra"/>
              </a:rPr>
              <a:t>하랑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Ultra"/>
              <a:sym typeface="Ultra"/>
            </a:endParaRPr>
          </a:p>
        </p:txBody>
      </p:sp>
      <p:cxnSp>
        <p:nvCxnSpPr>
          <p:cNvPr id="31" name="Google Shape;129;p15">
            <a:extLst>
              <a:ext uri="{FF2B5EF4-FFF2-40B4-BE49-F238E27FC236}">
                <a16:creationId xmlns:a16="http://schemas.microsoft.com/office/drawing/2014/main" id="{F9EB85A2-44F6-443D-AB88-E987C1051CD8}"/>
              </a:ext>
            </a:extLst>
          </p:cNvPr>
          <p:cNvCxnSpPr>
            <a:cxnSpLocks/>
          </p:cNvCxnSpPr>
          <p:nvPr/>
        </p:nvCxnSpPr>
        <p:spPr>
          <a:xfrm>
            <a:off x="2531328" y="875371"/>
            <a:ext cx="5186247" cy="0"/>
          </a:xfrm>
          <a:prstGeom prst="straightConnector1">
            <a:avLst/>
          </a:prstGeom>
          <a:noFill/>
          <a:ln w="22225" cap="rnd" cmpd="sng">
            <a:solidFill>
              <a:srgbClr val="F0B01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" name="Google Shape;130;p15">
            <a:extLst>
              <a:ext uri="{FF2B5EF4-FFF2-40B4-BE49-F238E27FC236}">
                <a16:creationId xmlns:a16="http://schemas.microsoft.com/office/drawing/2014/main" id="{C775602F-EC31-4CCA-B229-BF796581DFDD}"/>
              </a:ext>
            </a:extLst>
          </p:cNvPr>
          <p:cNvSpPr txBox="1"/>
          <p:nvPr/>
        </p:nvSpPr>
        <p:spPr>
          <a:xfrm>
            <a:off x="2625371" y="292191"/>
            <a:ext cx="592739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F0B010"/>
                </a:solidFill>
              </a:rPr>
              <a:t>Github</a:t>
            </a:r>
            <a:r>
              <a:rPr lang="ko-KR" altLang="en-US" sz="2800" dirty="0">
                <a:solidFill>
                  <a:srgbClr val="F0B010"/>
                </a:solidFill>
              </a:rPr>
              <a:t>활동 및 </a:t>
            </a:r>
            <a:r>
              <a:rPr lang="en-US" altLang="ko-KR" sz="2800" dirty="0">
                <a:solidFill>
                  <a:srgbClr val="F0B010"/>
                </a:solidFill>
              </a:rPr>
              <a:t>Trello </a:t>
            </a:r>
            <a:r>
              <a:rPr lang="ko-KR" altLang="en-US" sz="2800" dirty="0">
                <a:solidFill>
                  <a:srgbClr val="F0B010"/>
                </a:solidFill>
              </a:rPr>
              <a:t>사용현황</a:t>
            </a:r>
            <a:endParaRPr dirty="0"/>
          </a:p>
        </p:txBody>
      </p:sp>
      <p:pic>
        <p:nvPicPr>
          <p:cNvPr id="9" name="Google Shape;150;p19">
            <a:extLst>
              <a:ext uri="{FF2B5EF4-FFF2-40B4-BE49-F238E27FC236}">
                <a16:creationId xmlns:a16="http://schemas.microsoft.com/office/drawing/2014/main" id="{BE11A17B-33EE-4198-97B7-B53C03379C8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5303" y="1518513"/>
            <a:ext cx="8871536" cy="4774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5917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B010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2531328" y="215696"/>
            <a:ext cx="9477375" cy="642660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5" name="Google Shape;95;p14"/>
          <p:cNvCxnSpPr/>
          <p:nvPr/>
        </p:nvCxnSpPr>
        <p:spPr>
          <a:xfrm>
            <a:off x="295275" y="6292795"/>
            <a:ext cx="2016125" cy="0"/>
          </a:xfrm>
          <a:prstGeom prst="straightConnector1">
            <a:avLst/>
          </a:prstGeom>
          <a:noFill/>
          <a:ln w="158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" name="Google Shape;121;p14"/>
          <p:cNvSpPr/>
          <p:nvPr/>
        </p:nvSpPr>
        <p:spPr>
          <a:xfrm>
            <a:off x="209550" y="6365304"/>
            <a:ext cx="111472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Ultra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Ultra"/>
                <a:sym typeface="Ultra"/>
              </a:rPr>
              <a:t>By team </a:t>
            </a: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Ultra"/>
                <a:sym typeface="Ultra"/>
              </a:rPr>
              <a:t>하랑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Ultra"/>
              <a:sym typeface="Ultra"/>
            </a:endParaRPr>
          </a:p>
        </p:txBody>
      </p:sp>
      <p:cxnSp>
        <p:nvCxnSpPr>
          <p:cNvPr id="31" name="Google Shape;129;p15">
            <a:extLst>
              <a:ext uri="{FF2B5EF4-FFF2-40B4-BE49-F238E27FC236}">
                <a16:creationId xmlns:a16="http://schemas.microsoft.com/office/drawing/2014/main" id="{F9EB85A2-44F6-443D-AB88-E987C1051CD8}"/>
              </a:ext>
            </a:extLst>
          </p:cNvPr>
          <p:cNvCxnSpPr/>
          <p:nvPr/>
        </p:nvCxnSpPr>
        <p:spPr>
          <a:xfrm>
            <a:off x="2543174" y="990600"/>
            <a:ext cx="3093507" cy="0"/>
          </a:xfrm>
          <a:prstGeom prst="straightConnector1">
            <a:avLst/>
          </a:prstGeom>
          <a:noFill/>
          <a:ln w="22225" cap="rnd" cmpd="sng">
            <a:solidFill>
              <a:srgbClr val="F0B01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" name="Google Shape;130;p15">
            <a:extLst>
              <a:ext uri="{FF2B5EF4-FFF2-40B4-BE49-F238E27FC236}">
                <a16:creationId xmlns:a16="http://schemas.microsoft.com/office/drawing/2014/main" id="{C775602F-EC31-4CCA-B229-BF796581DFDD}"/>
              </a:ext>
            </a:extLst>
          </p:cNvPr>
          <p:cNvSpPr txBox="1"/>
          <p:nvPr/>
        </p:nvSpPr>
        <p:spPr>
          <a:xfrm>
            <a:off x="2531328" y="488676"/>
            <a:ext cx="464826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solidFill>
                  <a:srgbClr val="F0B010"/>
                </a:solidFill>
              </a:rPr>
              <a:t>2</a:t>
            </a:r>
            <a:r>
              <a:rPr lang="ko-KR" altLang="en-US" sz="2800" dirty="0">
                <a:solidFill>
                  <a:srgbClr val="F0B010"/>
                </a:solidFill>
              </a:rPr>
              <a:t>차 </a:t>
            </a:r>
            <a:r>
              <a:rPr lang="en-US" altLang="ko-KR" sz="2800" dirty="0">
                <a:solidFill>
                  <a:srgbClr val="F0B010"/>
                </a:solidFill>
              </a:rPr>
              <a:t>sprint </a:t>
            </a:r>
            <a:r>
              <a:rPr lang="ko-KR" altLang="en-US" sz="2800" dirty="0">
                <a:solidFill>
                  <a:srgbClr val="F0B010"/>
                </a:solidFill>
              </a:rPr>
              <a:t>계획</a:t>
            </a:r>
            <a:endParaRPr dirty="0"/>
          </a:p>
        </p:txBody>
      </p:sp>
      <p:pic>
        <p:nvPicPr>
          <p:cNvPr id="8" name="Google Shape;156;p20">
            <a:extLst>
              <a:ext uri="{FF2B5EF4-FFF2-40B4-BE49-F238E27FC236}">
                <a16:creationId xmlns:a16="http://schemas.microsoft.com/office/drawing/2014/main" id="{7C0C633E-61AE-4E7F-87B9-759BE30C29C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6438" y="1359962"/>
            <a:ext cx="9214216" cy="46393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7127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B010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2531328" y="215696"/>
            <a:ext cx="9477375" cy="642660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5" name="Google Shape;95;p14"/>
          <p:cNvCxnSpPr/>
          <p:nvPr/>
        </p:nvCxnSpPr>
        <p:spPr>
          <a:xfrm>
            <a:off x="295275" y="6292795"/>
            <a:ext cx="2016125" cy="0"/>
          </a:xfrm>
          <a:prstGeom prst="straightConnector1">
            <a:avLst/>
          </a:prstGeom>
          <a:noFill/>
          <a:ln w="158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" name="Google Shape;121;p14"/>
          <p:cNvSpPr/>
          <p:nvPr/>
        </p:nvSpPr>
        <p:spPr>
          <a:xfrm>
            <a:off x="209550" y="6365304"/>
            <a:ext cx="111472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Ultra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Ultra"/>
                <a:sym typeface="Ultra"/>
              </a:rPr>
              <a:t>By team </a:t>
            </a: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Ultra"/>
                <a:sym typeface="Ultra"/>
              </a:rPr>
              <a:t>하랑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Ultra"/>
              <a:sym typeface="Ultra"/>
            </a:endParaRPr>
          </a:p>
        </p:txBody>
      </p:sp>
      <p:cxnSp>
        <p:nvCxnSpPr>
          <p:cNvPr id="31" name="Google Shape;129;p15">
            <a:extLst>
              <a:ext uri="{FF2B5EF4-FFF2-40B4-BE49-F238E27FC236}">
                <a16:creationId xmlns:a16="http://schemas.microsoft.com/office/drawing/2014/main" id="{F9EB85A2-44F6-443D-AB88-E987C1051CD8}"/>
              </a:ext>
            </a:extLst>
          </p:cNvPr>
          <p:cNvCxnSpPr/>
          <p:nvPr/>
        </p:nvCxnSpPr>
        <p:spPr>
          <a:xfrm>
            <a:off x="2543174" y="990600"/>
            <a:ext cx="3093507" cy="0"/>
          </a:xfrm>
          <a:prstGeom prst="straightConnector1">
            <a:avLst/>
          </a:prstGeom>
          <a:noFill/>
          <a:ln w="22225" cap="rnd" cmpd="sng">
            <a:solidFill>
              <a:srgbClr val="F0B01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" name="Google Shape;130;p15">
            <a:extLst>
              <a:ext uri="{FF2B5EF4-FFF2-40B4-BE49-F238E27FC236}">
                <a16:creationId xmlns:a16="http://schemas.microsoft.com/office/drawing/2014/main" id="{C775602F-EC31-4CCA-B229-BF796581DFDD}"/>
              </a:ext>
            </a:extLst>
          </p:cNvPr>
          <p:cNvSpPr txBox="1"/>
          <p:nvPr/>
        </p:nvSpPr>
        <p:spPr>
          <a:xfrm>
            <a:off x="2531328" y="488676"/>
            <a:ext cx="464826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rgbClr val="F0B010"/>
                </a:solidFill>
              </a:rPr>
              <a:t>문제점 및 해결방안</a:t>
            </a:r>
            <a:endParaRPr dirty="0"/>
          </a:p>
        </p:txBody>
      </p:sp>
      <p:sp>
        <p:nvSpPr>
          <p:cNvPr id="10" name="Google Shape;110;p14">
            <a:extLst>
              <a:ext uri="{FF2B5EF4-FFF2-40B4-BE49-F238E27FC236}">
                <a16:creationId xmlns:a16="http://schemas.microsoft.com/office/drawing/2014/main" id="{8F0510D8-1E25-4EBB-B71B-1F36B830D5ED}"/>
              </a:ext>
            </a:extLst>
          </p:cNvPr>
          <p:cNvSpPr txBox="1"/>
          <p:nvPr/>
        </p:nvSpPr>
        <p:spPr>
          <a:xfrm>
            <a:off x="3057879" y="1276502"/>
            <a:ext cx="4121714" cy="497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 dirty="0">
                <a:solidFill>
                  <a:srgbClr val="F0B010"/>
                </a:solidFill>
                <a:latin typeface="Arial"/>
                <a:ea typeface="Arial"/>
                <a:cs typeface="Arial"/>
                <a:sym typeface="Arial"/>
              </a:rPr>
              <a:t># </a:t>
            </a:r>
            <a:r>
              <a:rPr lang="ko-KR" altLang="en-US" sz="2300" b="1" dirty="0">
                <a:solidFill>
                  <a:srgbClr val="F0B010"/>
                </a:solidFill>
              </a:rPr>
              <a:t>알고리즘 설계</a:t>
            </a:r>
            <a:r>
              <a:rPr lang="ko-KR" sz="2300" b="1" dirty="0">
                <a:solidFill>
                  <a:srgbClr val="F0B01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300" b="1" dirty="0">
              <a:solidFill>
                <a:srgbClr val="F0B01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0;p14">
            <a:extLst>
              <a:ext uri="{FF2B5EF4-FFF2-40B4-BE49-F238E27FC236}">
                <a16:creationId xmlns:a16="http://schemas.microsoft.com/office/drawing/2014/main" id="{975725A7-29C4-482D-818F-E39642ACC83E}"/>
              </a:ext>
            </a:extLst>
          </p:cNvPr>
          <p:cNvSpPr txBox="1"/>
          <p:nvPr/>
        </p:nvSpPr>
        <p:spPr>
          <a:xfrm>
            <a:off x="3057879" y="2709830"/>
            <a:ext cx="4121714" cy="497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 dirty="0">
                <a:solidFill>
                  <a:srgbClr val="F0B010"/>
                </a:solidFill>
                <a:latin typeface="Arial"/>
                <a:ea typeface="Arial"/>
                <a:cs typeface="Arial"/>
                <a:sym typeface="Arial"/>
              </a:rPr>
              <a:t># </a:t>
            </a:r>
            <a:r>
              <a:rPr lang="ko-KR" altLang="en-US" sz="2300" b="1" dirty="0" err="1">
                <a:solidFill>
                  <a:srgbClr val="F0B010"/>
                </a:solidFill>
                <a:latin typeface="Arial"/>
                <a:ea typeface="Arial"/>
                <a:cs typeface="Arial"/>
                <a:sym typeface="Arial"/>
              </a:rPr>
              <a:t>아이트래킹</a:t>
            </a:r>
            <a:r>
              <a:rPr lang="ko-KR" altLang="en-US" sz="2300" b="1" dirty="0">
                <a:solidFill>
                  <a:srgbClr val="F0B010"/>
                </a:solidFill>
                <a:latin typeface="Arial"/>
                <a:ea typeface="Arial"/>
                <a:cs typeface="Arial"/>
                <a:sym typeface="Arial"/>
              </a:rPr>
              <a:t> 활용</a:t>
            </a:r>
            <a:endParaRPr sz="2300" b="1" dirty="0">
              <a:solidFill>
                <a:srgbClr val="F0B01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10;p14">
            <a:extLst>
              <a:ext uri="{FF2B5EF4-FFF2-40B4-BE49-F238E27FC236}">
                <a16:creationId xmlns:a16="http://schemas.microsoft.com/office/drawing/2014/main" id="{15B3C551-7716-4EDD-A8E9-48EFE02841D8}"/>
              </a:ext>
            </a:extLst>
          </p:cNvPr>
          <p:cNvSpPr txBox="1"/>
          <p:nvPr/>
        </p:nvSpPr>
        <p:spPr>
          <a:xfrm>
            <a:off x="3057879" y="3944077"/>
            <a:ext cx="4121714" cy="508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>
                <a:solidFill>
                  <a:srgbClr val="F0B010"/>
                </a:solidFill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ko-KR" altLang="en-US" sz="2300" b="1" dirty="0">
                <a:solidFill>
                  <a:srgbClr val="F0B010"/>
                </a:solidFill>
              </a:rPr>
              <a:t> 집중도 판별 알고리즘</a:t>
            </a:r>
            <a:endParaRPr sz="2300" b="1" dirty="0">
              <a:solidFill>
                <a:srgbClr val="F0B01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10;p14">
            <a:extLst>
              <a:ext uri="{FF2B5EF4-FFF2-40B4-BE49-F238E27FC236}">
                <a16:creationId xmlns:a16="http://schemas.microsoft.com/office/drawing/2014/main" id="{08C44EF8-153D-4A7C-8E1F-3DB447D8F77C}"/>
              </a:ext>
            </a:extLst>
          </p:cNvPr>
          <p:cNvSpPr txBox="1"/>
          <p:nvPr/>
        </p:nvSpPr>
        <p:spPr>
          <a:xfrm>
            <a:off x="2680907" y="1853464"/>
            <a:ext cx="7790088" cy="953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아이트래킹과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졸음감지 두 항목을 활용하여 먼저 알고리즘 설계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표정분석은 구현이 끝난 후 추가로 수정</a:t>
            </a:r>
          </a:p>
        </p:txBody>
      </p:sp>
      <p:sp>
        <p:nvSpPr>
          <p:cNvPr id="14" name="Google Shape;110;p14">
            <a:extLst>
              <a:ext uri="{FF2B5EF4-FFF2-40B4-BE49-F238E27FC236}">
                <a16:creationId xmlns:a16="http://schemas.microsoft.com/office/drawing/2014/main" id="{BF8B2155-399A-4DB3-93EA-2C2AF6436BD5}"/>
              </a:ext>
            </a:extLst>
          </p:cNvPr>
          <p:cNvSpPr txBox="1"/>
          <p:nvPr/>
        </p:nvSpPr>
        <p:spPr>
          <a:xfrm>
            <a:off x="2680907" y="3226484"/>
            <a:ext cx="7790088" cy="953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아이트래킹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api</a:t>
            </a:r>
            <a:r>
              <a:rPr lang="ko-KR" altLang="en-US" sz="1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를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통해 얻는 정보 중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fixation, saccade, inside, outside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만 활용</a:t>
            </a:r>
          </a:p>
        </p:txBody>
      </p:sp>
      <p:sp>
        <p:nvSpPr>
          <p:cNvPr id="15" name="Google Shape;110;p14">
            <a:extLst>
              <a:ext uri="{FF2B5EF4-FFF2-40B4-BE49-F238E27FC236}">
                <a16:creationId xmlns:a16="http://schemas.microsoft.com/office/drawing/2014/main" id="{B22A8F1D-EC08-40AC-B65F-442042E12385}"/>
              </a:ext>
            </a:extLst>
          </p:cNvPr>
          <p:cNvSpPr txBox="1"/>
          <p:nvPr/>
        </p:nvSpPr>
        <p:spPr>
          <a:xfrm>
            <a:off x="2680907" y="4628309"/>
            <a:ext cx="7790088" cy="953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기존의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SVM, CNN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알고리즘에서 군집화 알고리즘으로 수정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결과값이 없는 데이터를 집중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집중 안함으로 분류하기 위해 군집화 알고리즘 채택</a:t>
            </a:r>
          </a:p>
        </p:txBody>
      </p:sp>
    </p:spTree>
    <p:extLst>
      <p:ext uri="{BB962C8B-B14F-4D97-AF65-F5344CB8AC3E}">
        <p14:creationId xmlns:p14="http://schemas.microsoft.com/office/powerpoint/2010/main" val="655955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B010"/>
        </a:soli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0" name="Google Shape;420;p27"/>
          <p:cNvCxnSpPr/>
          <p:nvPr/>
        </p:nvCxnSpPr>
        <p:spPr>
          <a:xfrm>
            <a:off x="2543174" y="990600"/>
            <a:ext cx="2651100" cy="0"/>
          </a:xfrm>
          <a:prstGeom prst="straightConnector1">
            <a:avLst/>
          </a:prstGeom>
          <a:noFill/>
          <a:ln w="22225" cap="rnd" cmpd="sng">
            <a:solidFill>
              <a:srgbClr val="F0B01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1" name="Google Shape;421;p27"/>
          <p:cNvSpPr txBox="1"/>
          <p:nvPr/>
        </p:nvSpPr>
        <p:spPr>
          <a:xfrm>
            <a:off x="2682978" y="492780"/>
            <a:ext cx="1747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B01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rgbClr val="F0B010"/>
                </a:solidFill>
                <a:latin typeface="+mj-ea"/>
                <a:ea typeface="+mj-ea"/>
                <a:cs typeface="Arial"/>
                <a:sym typeface="Arial"/>
              </a:rPr>
              <a:t>GitHub</a:t>
            </a:r>
            <a:endParaRPr sz="2800" b="0" i="0" u="none" strike="noStrike" cap="none">
              <a:solidFill>
                <a:srgbClr val="F0B01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422" name="Google Shape;422;p27"/>
          <p:cNvSpPr txBox="1"/>
          <p:nvPr/>
        </p:nvSpPr>
        <p:spPr>
          <a:xfrm>
            <a:off x="4403351" y="682823"/>
            <a:ext cx="902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B01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F0B010"/>
                </a:solidFill>
                <a:latin typeface="+mj-ea"/>
                <a:ea typeface="+mj-ea"/>
                <a:cs typeface="Arial"/>
                <a:sym typeface="Arial"/>
              </a:rPr>
              <a:t>협업도구</a:t>
            </a:r>
            <a:endParaRPr>
              <a:latin typeface="+mj-ea"/>
              <a:ea typeface="+mj-ea"/>
            </a:endParaRPr>
          </a:p>
        </p:txBody>
      </p:sp>
      <p:sp>
        <p:nvSpPr>
          <p:cNvPr id="423" name="Google Shape;423;p27"/>
          <p:cNvSpPr txBox="1"/>
          <p:nvPr/>
        </p:nvSpPr>
        <p:spPr>
          <a:xfrm>
            <a:off x="3087126" y="2483675"/>
            <a:ext cx="584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lang="ko-KR" sz="7400" b="1" dirty="0">
                <a:solidFill>
                  <a:schemeClr val="lt1"/>
                </a:solidFill>
                <a:latin typeface="+mj-ea"/>
                <a:ea typeface="+mj-ea"/>
                <a:cs typeface="Malgun Gothic"/>
                <a:sym typeface="Malgun Gothic"/>
              </a:rPr>
              <a:t>THANK YOU</a:t>
            </a:r>
            <a:endParaRPr sz="7400" b="0" i="0" u="none" strike="noStrike" cap="none" dirty="0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424" name="Google Shape;424;p27"/>
          <p:cNvSpPr/>
          <p:nvPr/>
        </p:nvSpPr>
        <p:spPr>
          <a:xfrm>
            <a:off x="121977" y="6763706"/>
            <a:ext cx="184847" cy="707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endParaRPr sz="4000" b="0" i="0" u="none" strike="noStrike" cap="none">
              <a:solidFill>
                <a:srgbClr val="FFFFFF"/>
              </a:solidFill>
              <a:latin typeface="+mj-ea"/>
              <a:ea typeface="+mj-ea"/>
              <a:cs typeface="Ultra"/>
              <a:sym typeface="Ultra"/>
            </a:endParaRPr>
          </a:p>
        </p:txBody>
      </p:sp>
      <p:sp>
        <p:nvSpPr>
          <p:cNvPr id="425" name="Google Shape;425;p27"/>
          <p:cNvSpPr txBox="1"/>
          <p:nvPr/>
        </p:nvSpPr>
        <p:spPr>
          <a:xfrm>
            <a:off x="7720650" y="36877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dirty="0" err="1">
                <a:solidFill>
                  <a:schemeClr val="lt1"/>
                </a:solidFill>
                <a:latin typeface="+mj-ea"/>
                <a:ea typeface="+mj-ea"/>
                <a:cs typeface="Ultra"/>
                <a:sym typeface="Ultra"/>
              </a:rPr>
              <a:t>By</a:t>
            </a:r>
            <a:r>
              <a:rPr lang="ko-KR" sz="3000" dirty="0">
                <a:solidFill>
                  <a:schemeClr val="lt1"/>
                </a:solidFill>
                <a:latin typeface="+mj-ea"/>
                <a:ea typeface="+mj-ea"/>
                <a:cs typeface="Ultra"/>
                <a:sym typeface="Ultra"/>
              </a:rPr>
              <a:t> </a:t>
            </a:r>
            <a:r>
              <a:rPr lang="ko-KR" sz="3000" dirty="0" err="1">
                <a:solidFill>
                  <a:schemeClr val="lt1"/>
                </a:solidFill>
                <a:latin typeface="+mj-ea"/>
                <a:ea typeface="+mj-ea"/>
                <a:cs typeface="Ultra"/>
                <a:sym typeface="Ultra"/>
              </a:rPr>
              <a:t>team</a:t>
            </a:r>
            <a:r>
              <a:rPr lang="ko-KR" sz="3000" dirty="0">
                <a:solidFill>
                  <a:schemeClr val="lt1"/>
                </a:solidFill>
                <a:latin typeface="+mj-ea"/>
                <a:ea typeface="+mj-ea"/>
                <a:cs typeface="Ultra"/>
                <a:sym typeface="Ultra"/>
              </a:rPr>
              <a:t> </a:t>
            </a:r>
            <a:r>
              <a:rPr lang="ko-KR" sz="3000" dirty="0" err="1">
                <a:solidFill>
                  <a:schemeClr val="lt1"/>
                </a:solidFill>
                <a:latin typeface="+mj-ea"/>
                <a:ea typeface="+mj-ea"/>
                <a:cs typeface="Ultra"/>
                <a:sym typeface="Ultra"/>
              </a:rPr>
              <a:t>하랑</a:t>
            </a:r>
            <a:endParaRPr sz="32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B010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2531328" y="215696"/>
            <a:ext cx="9477375" cy="642660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171451" y="5512401"/>
            <a:ext cx="136447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lt1"/>
                </a:solidFill>
                <a:latin typeface="+mj-ea"/>
                <a:ea typeface="+mj-ea"/>
                <a:cs typeface="Ultra"/>
                <a:sym typeface="Ultra"/>
              </a:rPr>
              <a:t>목차</a:t>
            </a:r>
            <a:endParaRPr sz="4000">
              <a:solidFill>
                <a:schemeClr val="lt1"/>
              </a:solidFill>
              <a:latin typeface="+mj-ea"/>
              <a:ea typeface="+mj-ea"/>
              <a:cs typeface="Ultra"/>
              <a:sym typeface="Ultra"/>
            </a:endParaRPr>
          </a:p>
        </p:txBody>
      </p:sp>
      <p:cxnSp>
        <p:nvCxnSpPr>
          <p:cNvPr id="95" name="Google Shape;95;p14"/>
          <p:cNvCxnSpPr/>
          <p:nvPr/>
        </p:nvCxnSpPr>
        <p:spPr>
          <a:xfrm>
            <a:off x="295275" y="6292795"/>
            <a:ext cx="2016125" cy="0"/>
          </a:xfrm>
          <a:prstGeom prst="straightConnector1">
            <a:avLst/>
          </a:prstGeom>
          <a:noFill/>
          <a:ln w="158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96" name="Google Shape;96;p14"/>
          <p:cNvGrpSpPr/>
          <p:nvPr/>
        </p:nvGrpSpPr>
        <p:grpSpPr>
          <a:xfrm>
            <a:off x="3057879" y="1210523"/>
            <a:ext cx="9252700" cy="4194754"/>
            <a:chOff x="2974752" y="1716108"/>
            <a:chExt cx="9252700" cy="4194754"/>
          </a:xfrm>
        </p:grpSpPr>
        <p:grpSp>
          <p:nvGrpSpPr>
            <p:cNvPr id="97" name="Google Shape;97;p14"/>
            <p:cNvGrpSpPr/>
            <p:nvPr/>
          </p:nvGrpSpPr>
          <p:grpSpPr>
            <a:xfrm>
              <a:off x="2991256" y="2262895"/>
              <a:ext cx="5310192" cy="1603556"/>
              <a:chOff x="3868737" y="399385"/>
              <a:chExt cx="5041631" cy="1685422"/>
            </a:xfrm>
          </p:grpSpPr>
          <p:sp>
            <p:nvSpPr>
              <p:cNvPr id="98" name="Google Shape;98;p14"/>
              <p:cNvSpPr txBox="1"/>
              <p:nvPr/>
            </p:nvSpPr>
            <p:spPr>
              <a:xfrm>
                <a:off x="3868737" y="1534875"/>
                <a:ext cx="987692" cy="5499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800" b="1">
                    <a:solidFill>
                      <a:srgbClr val="F0B010"/>
                    </a:solidFill>
                    <a:latin typeface="Arial"/>
                    <a:ea typeface="Arial"/>
                    <a:cs typeface="Arial"/>
                    <a:sym typeface="Arial"/>
                  </a:rPr>
                  <a:t># 04 </a:t>
                </a:r>
                <a:endParaRPr sz="2800" b="1">
                  <a:solidFill>
                    <a:srgbClr val="F0B01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14"/>
              <p:cNvSpPr/>
              <p:nvPr/>
            </p:nvSpPr>
            <p:spPr>
              <a:xfrm>
                <a:off x="6721350" y="399385"/>
                <a:ext cx="2189018" cy="4852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400" dirty="0">
                    <a:solidFill>
                      <a:srgbClr val="3F3F3F"/>
                    </a:solidFill>
                    <a:latin typeface="+mj-ea"/>
                    <a:ea typeface="+mj-ea"/>
                    <a:cs typeface="Ultra"/>
                    <a:sym typeface="Ultra"/>
                  </a:rPr>
                  <a:t>시스템 구성도</a:t>
                </a:r>
                <a:endParaRPr sz="2400" dirty="0">
                  <a:solidFill>
                    <a:schemeClr val="dk1"/>
                  </a:solidFill>
                  <a:latin typeface="+mj-ea"/>
                  <a:ea typeface="+mj-ea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00" name="Google Shape;100;p14"/>
            <p:cNvGrpSpPr/>
            <p:nvPr/>
          </p:nvGrpSpPr>
          <p:grpSpPr>
            <a:xfrm>
              <a:off x="3122488" y="1716108"/>
              <a:ext cx="6959065" cy="1410168"/>
              <a:chOff x="-1750683" y="1534875"/>
              <a:chExt cx="6607112" cy="1482160"/>
            </a:xfrm>
          </p:grpSpPr>
          <p:sp>
            <p:nvSpPr>
              <p:cNvPr id="101" name="Google Shape;101;p14"/>
              <p:cNvSpPr txBox="1"/>
              <p:nvPr/>
            </p:nvSpPr>
            <p:spPr>
              <a:xfrm>
                <a:off x="3868737" y="1534875"/>
                <a:ext cx="987692" cy="5499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800" b="1">
                    <a:solidFill>
                      <a:srgbClr val="F0B010"/>
                    </a:solidFill>
                    <a:latin typeface="Arial"/>
                    <a:ea typeface="Arial"/>
                    <a:cs typeface="Arial"/>
                    <a:sym typeface="Arial"/>
                  </a:rPr>
                  <a:t># 03 </a:t>
                </a:r>
                <a:endParaRPr sz="2800" b="1">
                  <a:solidFill>
                    <a:srgbClr val="F0B01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14"/>
              <p:cNvSpPr/>
              <p:nvPr/>
            </p:nvSpPr>
            <p:spPr>
              <a:xfrm>
                <a:off x="-1750683" y="2143613"/>
                <a:ext cx="2189018" cy="8734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2400" dirty="0">
                    <a:solidFill>
                      <a:srgbClr val="3F3F3F"/>
                    </a:solidFill>
                    <a:latin typeface="+mj-ea"/>
                    <a:ea typeface="+mj-ea"/>
                    <a:cs typeface="Ultra"/>
                    <a:sym typeface="Ultra"/>
                  </a:rPr>
                  <a:t>모바일 </a:t>
                </a:r>
                <a:r>
                  <a:rPr lang="en-US" altLang="ko-KR" sz="2400" dirty="0">
                    <a:solidFill>
                      <a:srgbClr val="3F3F3F"/>
                    </a:solidFill>
                    <a:latin typeface="+mj-ea"/>
                    <a:ea typeface="+mj-ea"/>
                    <a:cs typeface="Ultra"/>
                    <a:sym typeface="Ultra"/>
                  </a:rPr>
                  <a:t>UI </a:t>
                </a:r>
                <a:r>
                  <a:rPr lang="ko-KR" altLang="en-US" sz="2400" dirty="0">
                    <a:solidFill>
                      <a:srgbClr val="3F3F3F"/>
                    </a:solidFill>
                    <a:latin typeface="+mj-ea"/>
                    <a:ea typeface="+mj-ea"/>
                    <a:cs typeface="Ultra"/>
                    <a:sym typeface="Ultra"/>
                  </a:rPr>
                  <a:t>설계</a:t>
                </a:r>
                <a:endParaRPr sz="2400" dirty="0">
                  <a:solidFill>
                    <a:schemeClr val="dk1"/>
                  </a:solidFill>
                  <a:latin typeface="+mj-ea"/>
                  <a:ea typeface="+mj-ea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03" name="Google Shape;103;p14"/>
            <p:cNvGrpSpPr/>
            <p:nvPr/>
          </p:nvGrpSpPr>
          <p:grpSpPr>
            <a:xfrm>
              <a:off x="2991507" y="2150754"/>
              <a:ext cx="8607943" cy="3340653"/>
              <a:chOff x="3868737" y="-1426396"/>
              <a:chExt cx="8172598" cy="3511203"/>
            </a:xfrm>
          </p:grpSpPr>
          <p:sp>
            <p:nvSpPr>
              <p:cNvPr id="104" name="Google Shape;104;p14"/>
              <p:cNvSpPr txBox="1"/>
              <p:nvPr/>
            </p:nvSpPr>
            <p:spPr>
              <a:xfrm>
                <a:off x="3868737" y="1534875"/>
                <a:ext cx="987692" cy="5499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800" b="1">
                    <a:solidFill>
                      <a:srgbClr val="F0B010"/>
                    </a:solidFill>
                    <a:latin typeface="Arial"/>
                    <a:ea typeface="Arial"/>
                    <a:cs typeface="Arial"/>
                    <a:sym typeface="Arial"/>
                  </a:rPr>
                  <a:t># 06 </a:t>
                </a:r>
                <a:endParaRPr sz="2800" b="1">
                  <a:solidFill>
                    <a:srgbClr val="F0B01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14"/>
              <p:cNvSpPr/>
              <p:nvPr/>
            </p:nvSpPr>
            <p:spPr>
              <a:xfrm>
                <a:off x="9852317" y="-1426396"/>
                <a:ext cx="2189018" cy="8734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2400" dirty="0">
                    <a:solidFill>
                      <a:srgbClr val="3F3F3F"/>
                    </a:solidFill>
                    <a:latin typeface="+mj-ea"/>
                    <a:ea typeface="+mj-ea"/>
                    <a:cs typeface="Malgun Gothic"/>
                    <a:sym typeface="Ultra"/>
                  </a:rPr>
                  <a:t>1</a:t>
                </a:r>
                <a:r>
                  <a:rPr lang="ko-KR" altLang="en-US" sz="2400" dirty="0">
                    <a:solidFill>
                      <a:srgbClr val="3F3F3F"/>
                    </a:solidFill>
                    <a:latin typeface="+mj-ea"/>
                    <a:ea typeface="+mj-ea"/>
                    <a:cs typeface="Malgun Gothic"/>
                    <a:sym typeface="Ultra"/>
                  </a:rPr>
                  <a:t>차 스프린트 진행사항</a:t>
                </a:r>
                <a:endParaRPr sz="2400" dirty="0">
                  <a:solidFill>
                    <a:schemeClr val="dk1"/>
                  </a:solidFill>
                  <a:latin typeface="+mj-ea"/>
                  <a:ea typeface="+mj-ea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07" name="Google Shape;107;p14"/>
            <p:cNvSpPr txBox="1"/>
            <p:nvPr/>
          </p:nvSpPr>
          <p:spPr>
            <a:xfrm>
              <a:off x="5732010" y="1716108"/>
              <a:ext cx="1236212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F0B010"/>
                  </a:solidFill>
                  <a:latin typeface="Arial"/>
                  <a:ea typeface="Arial"/>
                  <a:cs typeface="Arial"/>
                  <a:sym typeface="Arial"/>
                </a:rPr>
                <a:t># 02 </a:t>
              </a:r>
              <a:endParaRPr sz="2800" b="1">
                <a:solidFill>
                  <a:srgbClr val="F0B01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4"/>
            <p:cNvSpPr txBox="1"/>
            <p:nvPr/>
          </p:nvSpPr>
          <p:spPr>
            <a:xfrm>
              <a:off x="2974752" y="1782087"/>
              <a:ext cx="1040305" cy="4978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 dirty="0">
                  <a:solidFill>
                    <a:srgbClr val="F0B010"/>
                  </a:solidFill>
                  <a:latin typeface="Arial"/>
                  <a:ea typeface="Arial"/>
                  <a:cs typeface="Arial"/>
                  <a:sym typeface="Arial"/>
                </a:rPr>
                <a:t># 01 </a:t>
              </a:r>
              <a:endParaRPr sz="2800" b="1" dirty="0">
                <a:solidFill>
                  <a:srgbClr val="F0B01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2" name="Google Shape;112;p14"/>
            <p:cNvGrpSpPr/>
            <p:nvPr/>
          </p:nvGrpSpPr>
          <p:grpSpPr>
            <a:xfrm>
              <a:off x="9041248" y="3223270"/>
              <a:ext cx="2960786" cy="1261882"/>
              <a:chOff x="3868737" y="1534875"/>
              <a:chExt cx="2811045" cy="1326304"/>
            </a:xfrm>
          </p:grpSpPr>
          <p:sp>
            <p:nvSpPr>
              <p:cNvPr id="113" name="Google Shape;113;p14"/>
              <p:cNvSpPr txBox="1"/>
              <p:nvPr/>
            </p:nvSpPr>
            <p:spPr>
              <a:xfrm>
                <a:off x="3868737" y="1534875"/>
                <a:ext cx="987692" cy="5499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800" b="1">
                    <a:solidFill>
                      <a:srgbClr val="F0B010"/>
                    </a:solidFill>
                    <a:latin typeface="Arial"/>
                    <a:ea typeface="Arial"/>
                    <a:cs typeface="Arial"/>
                    <a:sym typeface="Arial"/>
                  </a:rPr>
                  <a:t># 05 </a:t>
                </a:r>
                <a:endParaRPr sz="2800" b="1">
                  <a:solidFill>
                    <a:srgbClr val="F0B01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14"/>
              <p:cNvSpPr/>
              <p:nvPr/>
            </p:nvSpPr>
            <p:spPr>
              <a:xfrm>
                <a:off x="4188953" y="1987757"/>
                <a:ext cx="2490829" cy="8734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dirty="0" err="1">
                    <a:solidFill>
                      <a:schemeClr val="dk1"/>
                    </a:solidFill>
                    <a:latin typeface="+mj-ea"/>
                    <a:ea typeface="+mj-ea"/>
                    <a:cs typeface="Malgun Gothic"/>
                    <a:sym typeface="Malgun Gothic"/>
                  </a:rPr>
                  <a:t>Github</a:t>
                </a:r>
                <a:r>
                  <a:rPr lang="en-US" sz="2400" dirty="0">
                    <a:solidFill>
                      <a:schemeClr val="dk1"/>
                    </a:solidFill>
                    <a:latin typeface="+mj-ea"/>
                    <a:ea typeface="+mj-ea"/>
                    <a:cs typeface="Malgun Gothic"/>
                    <a:sym typeface="Malgun Gothic"/>
                  </a:rPr>
                  <a:t> </a:t>
                </a:r>
                <a:r>
                  <a:rPr lang="ko-KR" altLang="en-US" sz="2400" dirty="0">
                    <a:solidFill>
                      <a:schemeClr val="dk1"/>
                    </a:solidFill>
                    <a:latin typeface="+mj-ea"/>
                    <a:ea typeface="+mj-ea"/>
                    <a:cs typeface="Malgun Gothic"/>
                    <a:sym typeface="Malgun Gothic"/>
                  </a:rPr>
                  <a:t>및 </a:t>
                </a:r>
                <a:r>
                  <a:rPr lang="en-US" altLang="ko-KR" sz="2400" dirty="0">
                    <a:solidFill>
                      <a:schemeClr val="dk1"/>
                    </a:solidFill>
                    <a:latin typeface="+mj-ea"/>
                    <a:ea typeface="+mj-ea"/>
                    <a:cs typeface="Malgun Gothic"/>
                    <a:sym typeface="Malgun Gothic"/>
                  </a:rPr>
                  <a:t>Trello </a:t>
                </a:r>
                <a:r>
                  <a:rPr lang="ko-KR" altLang="en-US" sz="2400" dirty="0">
                    <a:solidFill>
                      <a:schemeClr val="dk1"/>
                    </a:solidFill>
                    <a:latin typeface="+mj-ea"/>
                    <a:ea typeface="+mj-ea"/>
                    <a:cs typeface="Malgun Gothic"/>
                    <a:sym typeface="Malgun Gothic"/>
                  </a:rPr>
                  <a:t>사용 현황</a:t>
                </a:r>
                <a:endParaRPr sz="2400" dirty="0">
                  <a:solidFill>
                    <a:schemeClr val="dk1"/>
                  </a:solidFill>
                  <a:latin typeface="+mj-ea"/>
                  <a:ea typeface="+mj-ea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15" name="Google Shape;115;p14"/>
            <p:cNvGrpSpPr/>
            <p:nvPr/>
          </p:nvGrpSpPr>
          <p:grpSpPr>
            <a:xfrm>
              <a:off x="9141692" y="4968188"/>
              <a:ext cx="3085760" cy="942674"/>
              <a:chOff x="7028104" y="1615817"/>
              <a:chExt cx="2929698" cy="990800"/>
            </a:xfrm>
          </p:grpSpPr>
          <p:sp>
            <p:nvSpPr>
              <p:cNvPr id="116" name="Google Shape;116;p14"/>
              <p:cNvSpPr txBox="1"/>
              <p:nvPr/>
            </p:nvSpPr>
            <p:spPr>
              <a:xfrm>
                <a:off x="7028104" y="1615817"/>
                <a:ext cx="987692" cy="5499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800" b="1" dirty="0">
                    <a:solidFill>
                      <a:srgbClr val="F0B010"/>
                    </a:solidFill>
                    <a:latin typeface="Arial"/>
                    <a:ea typeface="Arial"/>
                    <a:cs typeface="Arial"/>
                    <a:sym typeface="Arial"/>
                  </a:rPr>
                  <a:t># 07 </a:t>
                </a:r>
                <a:endParaRPr sz="2800" b="1" dirty="0">
                  <a:solidFill>
                    <a:srgbClr val="F0B01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14"/>
              <p:cNvSpPr/>
              <p:nvPr/>
            </p:nvSpPr>
            <p:spPr>
              <a:xfrm>
                <a:off x="7252956" y="2121383"/>
                <a:ext cx="2704846" cy="4852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2400" dirty="0">
                    <a:solidFill>
                      <a:srgbClr val="3F3F3F"/>
                    </a:solidFill>
                    <a:latin typeface="+mj-ea"/>
                    <a:ea typeface="+mj-ea"/>
                    <a:cs typeface="Ultra"/>
                    <a:sym typeface="Ultra"/>
                  </a:rPr>
                  <a:t>문제점 </a:t>
                </a:r>
                <a:endParaRPr lang="en-US" altLang="ko-KR" sz="2400" dirty="0">
                  <a:solidFill>
                    <a:srgbClr val="3F3F3F"/>
                  </a:solidFill>
                  <a:latin typeface="+mj-ea"/>
                  <a:ea typeface="+mj-ea"/>
                  <a:cs typeface="Ultra"/>
                  <a:sym typeface="Ultra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2400" dirty="0">
                    <a:solidFill>
                      <a:srgbClr val="3F3F3F"/>
                    </a:solidFill>
                    <a:latin typeface="+mj-ea"/>
                    <a:ea typeface="+mj-ea"/>
                    <a:cs typeface="Ultra"/>
                    <a:sym typeface="Ultra"/>
                  </a:rPr>
                  <a:t>및 해결방안</a:t>
                </a:r>
                <a:endParaRPr sz="2400" dirty="0">
                  <a:solidFill>
                    <a:srgbClr val="3F3F3F"/>
                  </a:solidFill>
                  <a:latin typeface="+mj-ea"/>
                  <a:ea typeface="+mj-ea"/>
                  <a:cs typeface="Ultra"/>
                  <a:sym typeface="Ultra"/>
                </a:endParaRPr>
              </a:p>
            </p:txBody>
          </p:sp>
        </p:grpSp>
      </p:grpSp>
      <p:sp>
        <p:nvSpPr>
          <p:cNvPr id="121" name="Google Shape;121;p14"/>
          <p:cNvSpPr/>
          <p:nvPr/>
        </p:nvSpPr>
        <p:spPr>
          <a:xfrm>
            <a:off x="209550" y="6365304"/>
            <a:ext cx="111472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Ultra"/>
              <a:buNone/>
            </a:pPr>
            <a:r>
              <a:rPr lang="ko-KR" sz="1200" b="0" i="0" u="none" strike="noStrike" cap="none">
                <a:solidFill>
                  <a:srgbClr val="FFFFFF"/>
                </a:solidFill>
                <a:latin typeface="+mj-ea"/>
                <a:ea typeface="+mj-ea"/>
                <a:cs typeface="Ultra"/>
                <a:sym typeface="Ultra"/>
              </a:rPr>
              <a:t>By team 하랑</a:t>
            </a:r>
            <a:endParaRPr sz="1200" b="0" i="0" u="none" strike="noStrike" cap="none">
              <a:solidFill>
                <a:srgbClr val="FFFFFF"/>
              </a:solidFill>
              <a:latin typeface="+mj-ea"/>
              <a:ea typeface="+mj-ea"/>
              <a:cs typeface="Ultra"/>
              <a:sym typeface="Ultra"/>
            </a:endParaRPr>
          </a:p>
        </p:txBody>
      </p:sp>
      <p:sp>
        <p:nvSpPr>
          <p:cNvPr id="28" name="Google Shape;114;p14">
            <a:extLst>
              <a:ext uri="{FF2B5EF4-FFF2-40B4-BE49-F238E27FC236}">
                <a16:creationId xmlns:a16="http://schemas.microsoft.com/office/drawing/2014/main" id="{0CBCFB9F-703B-4F1B-85E2-C747AFE50311}"/>
              </a:ext>
            </a:extLst>
          </p:cNvPr>
          <p:cNvSpPr/>
          <p:nvPr/>
        </p:nvSpPr>
        <p:spPr>
          <a:xfrm>
            <a:off x="3205615" y="3329050"/>
            <a:ext cx="3317848" cy="830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err="1">
                <a:solidFill>
                  <a:srgbClr val="3F3F3F"/>
                </a:solidFill>
                <a:latin typeface="+mj-ea"/>
                <a:ea typeface="+mj-ea"/>
                <a:cs typeface="Malgun Gothic"/>
                <a:sym typeface="Ultra"/>
              </a:rPr>
              <a:t>아이트래킹</a:t>
            </a:r>
            <a:r>
              <a:rPr lang="ko-KR" altLang="en-US" sz="2400" dirty="0">
                <a:solidFill>
                  <a:srgbClr val="3F3F3F"/>
                </a:solidFill>
                <a:latin typeface="+mj-ea"/>
                <a:ea typeface="+mj-ea"/>
                <a:cs typeface="Malgun Gothic"/>
                <a:sym typeface="Ultra"/>
              </a:rPr>
              <a:t> 데모 영상</a:t>
            </a:r>
            <a:endParaRPr sz="2400" dirty="0">
              <a:solidFill>
                <a:schemeClr val="dk1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29" name="Google Shape;117;p14">
            <a:extLst>
              <a:ext uri="{FF2B5EF4-FFF2-40B4-BE49-F238E27FC236}">
                <a16:creationId xmlns:a16="http://schemas.microsoft.com/office/drawing/2014/main" id="{1B9292AE-F010-47FB-BBBC-F077C98660C7}"/>
              </a:ext>
            </a:extLst>
          </p:cNvPr>
          <p:cNvSpPr/>
          <p:nvPr/>
        </p:nvSpPr>
        <p:spPr>
          <a:xfrm>
            <a:off x="3336280" y="4968551"/>
            <a:ext cx="28489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rgbClr val="3F3F3F"/>
                </a:solidFill>
                <a:latin typeface="+mj-ea"/>
                <a:ea typeface="+mj-ea"/>
                <a:cs typeface="Ultra"/>
                <a:sym typeface="Ultra"/>
              </a:rPr>
              <a:t>2</a:t>
            </a:r>
            <a:r>
              <a:rPr lang="ko-KR" altLang="en-US" sz="2400" dirty="0">
                <a:solidFill>
                  <a:srgbClr val="3F3F3F"/>
                </a:solidFill>
                <a:latin typeface="+mj-ea"/>
                <a:ea typeface="+mj-ea"/>
                <a:cs typeface="Ultra"/>
                <a:sym typeface="Ultra"/>
              </a:rPr>
              <a:t>차 스프린트 계획</a:t>
            </a:r>
            <a:endParaRPr sz="2400" dirty="0">
              <a:solidFill>
                <a:srgbClr val="3F3F3F"/>
              </a:solidFill>
              <a:latin typeface="+mj-ea"/>
              <a:ea typeface="+mj-ea"/>
              <a:cs typeface="Ultra"/>
              <a:sym typeface="Ultr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B010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2531328" y="215696"/>
            <a:ext cx="9477375" cy="642660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5" name="Google Shape;95;p14"/>
          <p:cNvCxnSpPr/>
          <p:nvPr/>
        </p:nvCxnSpPr>
        <p:spPr>
          <a:xfrm>
            <a:off x="295275" y="6292795"/>
            <a:ext cx="2016125" cy="0"/>
          </a:xfrm>
          <a:prstGeom prst="straightConnector1">
            <a:avLst/>
          </a:prstGeom>
          <a:noFill/>
          <a:ln w="158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" name="Google Shape;121;p14"/>
          <p:cNvSpPr/>
          <p:nvPr/>
        </p:nvSpPr>
        <p:spPr>
          <a:xfrm>
            <a:off x="209550" y="6365304"/>
            <a:ext cx="111472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Ultra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Ultra"/>
                <a:sym typeface="Ultra"/>
              </a:rPr>
              <a:t>By team </a:t>
            </a: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Ultra"/>
                <a:sym typeface="Ultra"/>
              </a:rPr>
              <a:t>하랑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Ultra"/>
              <a:sym typeface="Ultra"/>
            </a:endParaRPr>
          </a:p>
        </p:txBody>
      </p:sp>
      <p:cxnSp>
        <p:nvCxnSpPr>
          <p:cNvPr id="31" name="Google Shape;129;p15">
            <a:extLst>
              <a:ext uri="{FF2B5EF4-FFF2-40B4-BE49-F238E27FC236}">
                <a16:creationId xmlns:a16="http://schemas.microsoft.com/office/drawing/2014/main" id="{F9EB85A2-44F6-443D-AB88-E987C1051CD8}"/>
              </a:ext>
            </a:extLst>
          </p:cNvPr>
          <p:cNvCxnSpPr>
            <a:cxnSpLocks/>
          </p:cNvCxnSpPr>
          <p:nvPr/>
        </p:nvCxnSpPr>
        <p:spPr>
          <a:xfrm>
            <a:off x="2543174" y="990600"/>
            <a:ext cx="4404381" cy="0"/>
          </a:xfrm>
          <a:prstGeom prst="straightConnector1">
            <a:avLst/>
          </a:prstGeom>
          <a:noFill/>
          <a:ln w="22225" cap="rnd" cmpd="sng">
            <a:solidFill>
              <a:srgbClr val="F0B01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" name="Google Shape;130;p15">
            <a:extLst>
              <a:ext uri="{FF2B5EF4-FFF2-40B4-BE49-F238E27FC236}">
                <a16:creationId xmlns:a16="http://schemas.microsoft.com/office/drawing/2014/main" id="{C775602F-EC31-4CCA-B229-BF796581DFDD}"/>
              </a:ext>
            </a:extLst>
          </p:cNvPr>
          <p:cNvSpPr txBox="1"/>
          <p:nvPr/>
        </p:nvSpPr>
        <p:spPr>
          <a:xfrm>
            <a:off x="2531328" y="441273"/>
            <a:ext cx="464826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rgbClr val="F0B010"/>
                </a:solidFill>
              </a:rPr>
              <a:t>모바일 </a:t>
            </a:r>
            <a:r>
              <a:rPr lang="en-US" altLang="ko-KR" sz="2800" dirty="0">
                <a:solidFill>
                  <a:srgbClr val="F0B010"/>
                </a:solidFill>
              </a:rPr>
              <a:t>UI </a:t>
            </a:r>
            <a:r>
              <a:rPr lang="ko-KR" altLang="en-US" sz="2800" dirty="0">
                <a:solidFill>
                  <a:srgbClr val="F0B010"/>
                </a:solidFill>
              </a:rPr>
              <a:t>설계</a:t>
            </a:r>
            <a:r>
              <a:rPr lang="en-US" altLang="ko-KR" sz="2800" dirty="0">
                <a:solidFill>
                  <a:srgbClr val="F0B010"/>
                </a:solidFill>
              </a:rPr>
              <a:t>-</a:t>
            </a:r>
            <a:r>
              <a:rPr lang="ko-KR" altLang="en-US" sz="2800" dirty="0">
                <a:solidFill>
                  <a:srgbClr val="F0B010"/>
                </a:solidFill>
              </a:rPr>
              <a:t>스토리보드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E8C54A-4B7B-45A0-B70F-5F271C65F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361" y="1190070"/>
            <a:ext cx="1396738" cy="25839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C6ECE5D-17EC-4601-BA99-3575EAC2F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838" y="3860540"/>
            <a:ext cx="1543050" cy="26231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E907C3C-F1A1-4483-87EF-55B01A64D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3995" y="4520357"/>
            <a:ext cx="1276453" cy="208594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12E332F-857A-4BFA-8160-ABD084411F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7879" y="2351480"/>
            <a:ext cx="1224729" cy="207222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AF17644-4C16-4E58-8C1C-0DC1FE8587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9335" y="2348573"/>
            <a:ext cx="1224729" cy="211745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AED2A67-FCF4-415D-A1DC-0F936BFA9A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8781" y="1156912"/>
            <a:ext cx="1505230" cy="2551598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4C55143-469D-4704-830D-64DC00ADBB4D}"/>
              </a:ext>
            </a:extLst>
          </p:cNvPr>
          <p:cNvCxnSpPr>
            <a:cxnSpLocks/>
          </p:cNvCxnSpPr>
          <p:nvPr/>
        </p:nvCxnSpPr>
        <p:spPr>
          <a:xfrm flipV="1">
            <a:off x="3979498" y="2476457"/>
            <a:ext cx="361268" cy="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A6B6662-6B27-467D-A12A-A2B6D0D0F19F}"/>
              </a:ext>
            </a:extLst>
          </p:cNvPr>
          <p:cNvGrpSpPr/>
          <p:nvPr/>
        </p:nvGrpSpPr>
        <p:grpSpPr>
          <a:xfrm>
            <a:off x="7735789" y="276278"/>
            <a:ext cx="1276453" cy="6366025"/>
            <a:chOff x="8006464" y="276278"/>
            <a:chExt cx="1276453" cy="636602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18206C9-E0AB-4556-A60A-ECCF76939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06464" y="4508642"/>
              <a:ext cx="1276453" cy="2133661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D832C2B-7DC6-4DA6-B5AE-E212CC1C5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42984" y="2320760"/>
              <a:ext cx="1203414" cy="213366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5F32093-DA96-45BE-B5EB-D549CD7C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042984" y="276278"/>
              <a:ext cx="1203414" cy="1990261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C101BB0-71DB-4003-B9A6-50E386B91CBC}"/>
              </a:ext>
            </a:extLst>
          </p:cNvPr>
          <p:cNvGrpSpPr/>
          <p:nvPr/>
        </p:nvGrpSpPr>
        <p:grpSpPr>
          <a:xfrm>
            <a:off x="4337394" y="1201292"/>
            <a:ext cx="1470513" cy="2629790"/>
            <a:chOff x="4337394" y="1274104"/>
            <a:chExt cx="1470513" cy="262979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EE835D0-8191-4ED3-8BE6-BD65CD40D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337394" y="1274104"/>
              <a:ext cx="1470513" cy="2514664"/>
            </a:xfrm>
            <a:prstGeom prst="rect">
              <a:avLst/>
            </a:prstGeom>
          </p:spPr>
        </p:pic>
        <p:sp>
          <p:nvSpPr>
            <p:cNvPr id="33" name="순서도: 연결자 32">
              <a:extLst>
                <a:ext uri="{FF2B5EF4-FFF2-40B4-BE49-F238E27FC236}">
                  <a16:creationId xmlns:a16="http://schemas.microsoft.com/office/drawing/2014/main" id="{3DEF3636-58BC-446B-A887-6954F665DE81}"/>
                </a:ext>
              </a:extLst>
            </p:cNvPr>
            <p:cNvSpPr/>
            <p:nvPr/>
          </p:nvSpPr>
          <p:spPr>
            <a:xfrm>
              <a:off x="4945598" y="3074686"/>
              <a:ext cx="233101" cy="252919"/>
            </a:xfrm>
            <a:prstGeom prst="flowChartConnector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순서도: 연결자 33">
              <a:extLst>
                <a:ext uri="{FF2B5EF4-FFF2-40B4-BE49-F238E27FC236}">
                  <a16:creationId xmlns:a16="http://schemas.microsoft.com/office/drawing/2014/main" id="{D2374466-816E-4C44-8EB6-A5A28281C73B}"/>
                </a:ext>
              </a:extLst>
            </p:cNvPr>
            <p:cNvSpPr/>
            <p:nvPr/>
          </p:nvSpPr>
          <p:spPr>
            <a:xfrm>
              <a:off x="5244333" y="3074686"/>
              <a:ext cx="233101" cy="252915"/>
            </a:xfrm>
            <a:prstGeom prst="flowChartConnector">
              <a:avLst/>
            </a:prstGeom>
            <a:noFill/>
            <a:ln>
              <a:solidFill>
                <a:srgbClr val="FFB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B23978EF-F0FB-44D7-9CE0-1E6C494D7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0883" y="3396851"/>
              <a:ext cx="1" cy="50704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64E642D-BA3C-45F9-A838-BA7E888ADE7B}"/>
              </a:ext>
            </a:extLst>
          </p:cNvPr>
          <p:cNvCxnSpPr>
            <a:cxnSpLocks/>
          </p:cNvCxnSpPr>
          <p:nvPr/>
        </p:nvCxnSpPr>
        <p:spPr>
          <a:xfrm>
            <a:off x="5052369" y="2348574"/>
            <a:ext cx="1075741" cy="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DBB6EB2-73CD-4879-AC6C-F0B608DDE306}"/>
              </a:ext>
            </a:extLst>
          </p:cNvPr>
          <p:cNvCxnSpPr>
            <a:cxnSpLocks/>
          </p:cNvCxnSpPr>
          <p:nvPr/>
        </p:nvCxnSpPr>
        <p:spPr>
          <a:xfrm>
            <a:off x="5052369" y="2348574"/>
            <a:ext cx="0" cy="655142"/>
          </a:xfrm>
          <a:prstGeom prst="line">
            <a:avLst/>
          </a:prstGeom>
          <a:ln w="317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974F4B6A-6CA1-4A78-8D77-AE011B9E98C0}"/>
              </a:ext>
            </a:extLst>
          </p:cNvPr>
          <p:cNvCxnSpPr>
            <a:cxnSpLocks/>
          </p:cNvCxnSpPr>
          <p:nvPr/>
        </p:nvCxnSpPr>
        <p:spPr>
          <a:xfrm flipV="1">
            <a:off x="8941572" y="5575472"/>
            <a:ext cx="361268" cy="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7F43DEC1-7072-48ED-BE4E-345226278FA8}"/>
              </a:ext>
            </a:extLst>
          </p:cNvPr>
          <p:cNvCxnSpPr>
            <a:cxnSpLocks/>
          </p:cNvCxnSpPr>
          <p:nvPr/>
        </p:nvCxnSpPr>
        <p:spPr>
          <a:xfrm flipV="1">
            <a:off x="8918725" y="3401872"/>
            <a:ext cx="361268" cy="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2BD2545-E059-482E-8796-A20F9627C975}"/>
              </a:ext>
            </a:extLst>
          </p:cNvPr>
          <p:cNvCxnSpPr>
            <a:cxnSpLocks/>
          </p:cNvCxnSpPr>
          <p:nvPr/>
        </p:nvCxnSpPr>
        <p:spPr>
          <a:xfrm flipV="1">
            <a:off x="10366408" y="3435918"/>
            <a:ext cx="361268" cy="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86ACB3C4-71A0-49C3-9F69-F75A2CC1D385}"/>
              </a:ext>
            </a:extLst>
          </p:cNvPr>
          <p:cNvCxnSpPr>
            <a:cxnSpLocks/>
          </p:cNvCxnSpPr>
          <p:nvPr/>
        </p:nvCxnSpPr>
        <p:spPr>
          <a:xfrm>
            <a:off x="6841595" y="5575472"/>
            <a:ext cx="854900" cy="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21B22C3C-CEAD-4318-B095-2BCE94385DD6}"/>
              </a:ext>
            </a:extLst>
          </p:cNvPr>
          <p:cNvCxnSpPr>
            <a:cxnSpLocks/>
          </p:cNvCxnSpPr>
          <p:nvPr/>
        </p:nvCxnSpPr>
        <p:spPr>
          <a:xfrm>
            <a:off x="6841595" y="2974809"/>
            <a:ext cx="0" cy="2581122"/>
          </a:xfrm>
          <a:prstGeom prst="line">
            <a:avLst/>
          </a:prstGeom>
          <a:ln w="317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CB1586F-6D06-4CB7-99F3-318B1CC68CC0}"/>
              </a:ext>
            </a:extLst>
          </p:cNvPr>
          <p:cNvCxnSpPr>
            <a:cxnSpLocks/>
          </p:cNvCxnSpPr>
          <p:nvPr/>
        </p:nvCxnSpPr>
        <p:spPr>
          <a:xfrm>
            <a:off x="7249955" y="2471878"/>
            <a:ext cx="568505" cy="457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BA77ED0-7D42-4031-9B47-A1FAEAA8CCB0}"/>
              </a:ext>
            </a:extLst>
          </p:cNvPr>
          <p:cNvCxnSpPr>
            <a:cxnSpLocks/>
          </p:cNvCxnSpPr>
          <p:nvPr/>
        </p:nvCxnSpPr>
        <p:spPr>
          <a:xfrm>
            <a:off x="7191699" y="1144852"/>
            <a:ext cx="751376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83B5BC35-C900-46E1-B041-10F797B13F8E}"/>
              </a:ext>
            </a:extLst>
          </p:cNvPr>
          <p:cNvCxnSpPr>
            <a:cxnSpLocks/>
          </p:cNvCxnSpPr>
          <p:nvPr/>
        </p:nvCxnSpPr>
        <p:spPr>
          <a:xfrm>
            <a:off x="7199629" y="1140273"/>
            <a:ext cx="0" cy="858751"/>
          </a:xfrm>
          <a:prstGeom prst="line">
            <a:avLst/>
          </a:prstGeom>
          <a:ln w="317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BE1F009-6C4E-4BB1-9266-DC166DE4812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99682" y="3805854"/>
            <a:ext cx="1576061" cy="2707593"/>
          </a:xfrm>
          <a:prstGeom prst="rect">
            <a:avLst/>
          </a:prstGeom>
        </p:spPr>
      </p:pic>
      <p:sp>
        <p:nvSpPr>
          <p:cNvPr id="37" name="순서도: 연결자 36">
            <a:extLst>
              <a:ext uri="{FF2B5EF4-FFF2-40B4-BE49-F238E27FC236}">
                <a16:creationId xmlns:a16="http://schemas.microsoft.com/office/drawing/2014/main" id="{F5465F2A-5725-4482-82AA-94F6065B8442}"/>
              </a:ext>
            </a:extLst>
          </p:cNvPr>
          <p:cNvSpPr/>
          <p:nvPr/>
        </p:nvSpPr>
        <p:spPr>
          <a:xfrm>
            <a:off x="4622033" y="3001874"/>
            <a:ext cx="233101" cy="252915"/>
          </a:xfrm>
          <a:prstGeom prst="flowChartConnector">
            <a:avLst/>
          </a:prstGeom>
          <a:noFill/>
          <a:ln>
            <a:solidFill>
              <a:srgbClr val="FFB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469102BB-AF20-471E-892E-AC649FF9C1CE}"/>
              </a:ext>
            </a:extLst>
          </p:cNvPr>
          <p:cNvCxnSpPr>
            <a:cxnSpLocks/>
          </p:cNvCxnSpPr>
          <p:nvPr/>
        </p:nvCxnSpPr>
        <p:spPr>
          <a:xfrm>
            <a:off x="4722169" y="3252409"/>
            <a:ext cx="0" cy="521626"/>
          </a:xfrm>
          <a:prstGeom prst="line">
            <a:avLst/>
          </a:prstGeom>
          <a:ln w="317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42AE7FA-9C9F-4781-BBA8-DF470F48DBAE}"/>
              </a:ext>
            </a:extLst>
          </p:cNvPr>
          <p:cNvCxnSpPr>
            <a:cxnSpLocks/>
          </p:cNvCxnSpPr>
          <p:nvPr/>
        </p:nvCxnSpPr>
        <p:spPr>
          <a:xfrm flipV="1">
            <a:off x="3518515" y="3774035"/>
            <a:ext cx="1216354" cy="10784"/>
          </a:xfrm>
          <a:prstGeom prst="line">
            <a:avLst/>
          </a:prstGeom>
          <a:ln w="317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630E11D-6531-4FAE-A8F9-9BE150405454}"/>
              </a:ext>
            </a:extLst>
          </p:cNvPr>
          <p:cNvCxnSpPr>
            <a:cxnSpLocks/>
          </p:cNvCxnSpPr>
          <p:nvPr/>
        </p:nvCxnSpPr>
        <p:spPr>
          <a:xfrm flipH="1">
            <a:off x="3518515" y="3769410"/>
            <a:ext cx="1" cy="30729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55340A7-1A6F-41B6-ABD1-472BFDBA3D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39335" y="4464689"/>
            <a:ext cx="1276453" cy="2176276"/>
          </a:xfrm>
          <a:prstGeom prst="rect">
            <a:avLst/>
          </a:prstGeom>
        </p:spPr>
      </p:pic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D156CE7F-47CD-4E92-9768-823FB595104D}"/>
              </a:ext>
            </a:extLst>
          </p:cNvPr>
          <p:cNvCxnSpPr>
            <a:cxnSpLocks/>
          </p:cNvCxnSpPr>
          <p:nvPr/>
        </p:nvCxnSpPr>
        <p:spPr>
          <a:xfrm flipV="1">
            <a:off x="10487245" y="5553371"/>
            <a:ext cx="361268" cy="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014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B010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2531328" y="215696"/>
            <a:ext cx="9477375" cy="642660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5" name="Google Shape;95;p14"/>
          <p:cNvCxnSpPr/>
          <p:nvPr/>
        </p:nvCxnSpPr>
        <p:spPr>
          <a:xfrm>
            <a:off x="295275" y="6292795"/>
            <a:ext cx="2016125" cy="0"/>
          </a:xfrm>
          <a:prstGeom prst="straightConnector1">
            <a:avLst/>
          </a:prstGeom>
          <a:noFill/>
          <a:ln w="158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" name="Google Shape;121;p14"/>
          <p:cNvSpPr/>
          <p:nvPr/>
        </p:nvSpPr>
        <p:spPr>
          <a:xfrm>
            <a:off x="209550" y="6365304"/>
            <a:ext cx="111472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Ultra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Ultra"/>
                <a:sym typeface="Ultra"/>
              </a:rPr>
              <a:t>By team </a:t>
            </a: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Ultra"/>
                <a:sym typeface="Ultra"/>
              </a:rPr>
              <a:t>하랑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Ultra"/>
              <a:sym typeface="Ultra"/>
            </a:endParaRPr>
          </a:p>
        </p:txBody>
      </p:sp>
      <p:cxnSp>
        <p:nvCxnSpPr>
          <p:cNvPr id="31" name="Google Shape;129;p15">
            <a:extLst>
              <a:ext uri="{FF2B5EF4-FFF2-40B4-BE49-F238E27FC236}">
                <a16:creationId xmlns:a16="http://schemas.microsoft.com/office/drawing/2014/main" id="{F9EB85A2-44F6-443D-AB88-E987C1051CD8}"/>
              </a:ext>
            </a:extLst>
          </p:cNvPr>
          <p:cNvCxnSpPr>
            <a:cxnSpLocks/>
          </p:cNvCxnSpPr>
          <p:nvPr/>
        </p:nvCxnSpPr>
        <p:spPr>
          <a:xfrm>
            <a:off x="2531328" y="875371"/>
            <a:ext cx="5186247" cy="0"/>
          </a:xfrm>
          <a:prstGeom prst="straightConnector1">
            <a:avLst/>
          </a:prstGeom>
          <a:noFill/>
          <a:ln w="22225" cap="rnd" cmpd="sng">
            <a:solidFill>
              <a:srgbClr val="F0B01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" name="Google Shape;130;p15">
            <a:extLst>
              <a:ext uri="{FF2B5EF4-FFF2-40B4-BE49-F238E27FC236}">
                <a16:creationId xmlns:a16="http://schemas.microsoft.com/office/drawing/2014/main" id="{C775602F-EC31-4CCA-B229-BF796581DFDD}"/>
              </a:ext>
            </a:extLst>
          </p:cNvPr>
          <p:cNvSpPr txBox="1"/>
          <p:nvPr/>
        </p:nvSpPr>
        <p:spPr>
          <a:xfrm>
            <a:off x="2625371" y="292191"/>
            <a:ext cx="592739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rgbClr val="F0B010"/>
                </a:solidFill>
              </a:rPr>
              <a:t>시스템 구성도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336B53-F432-4488-A808-11CF3FFB4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007" y="1365737"/>
            <a:ext cx="9282654" cy="408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023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B010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209550" y="215696"/>
            <a:ext cx="11799153" cy="642660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5" name="Google Shape;95;p14"/>
          <p:cNvCxnSpPr/>
          <p:nvPr/>
        </p:nvCxnSpPr>
        <p:spPr>
          <a:xfrm>
            <a:off x="295275" y="6292795"/>
            <a:ext cx="2016125" cy="0"/>
          </a:xfrm>
          <a:prstGeom prst="straightConnector1">
            <a:avLst/>
          </a:prstGeom>
          <a:noFill/>
          <a:ln w="158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" name="Google Shape;121;p14"/>
          <p:cNvSpPr/>
          <p:nvPr/>
        </p:nvSpPr>
        <p:spPr>
          <a:xfrm>
            <a:off x="209550" y="6365304"/>
            <a:ext cx="111472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Ultra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Ultra"/>
                <a:sym typeface="Ultra"/>
              </a:rPr>
              <a:t>By team </a:t>
            </a: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Ultra"/>
                <a:sym typeface="Ultra"/>
              </a:rPr>
              <a:t>하랑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Ultra"/>
              <a:sym typeface="Ultra"/>
            </a:endParaRPr>
          </a:p>
        </p:txBody>
      </p:sp>
      <p:cxnSp>
        <p:nvCxnSpPr>
          <p:cNvPr id="31" name="Google Shape;129;p15">
            <a:extLst>
              <a:ext uri="{FF2B5EF4-FFF2-40B4-BE49-F238E27FC236}">
                <a16:creationId xmlns:a16="http://schemas.microsoft.com/office/drawing/2014/main" id="{F9EB85A2-44F6-443D-AB88-E987C1051CD8}"/>
              </a:ext>
            </a:extLst>
          </p:cNvPr>
          <p:cNvCxnSpPr>
            <a:cxnSpLocks/>
          </p:cNvCxnSpPr>
          <p:nvPr/>
        </p:nvCxnSpPr>
        <p:spPr>
          <a:xfrm>
            <a:off x="182983" y="875371"/>
            <a:ext cx="5186247" cy="0"/>
          </a:xfrm>
          <a:prstGeom prst="straightConnector1">
            <a:avLst/>
          </a:prstGeom>
          <a:noFill/>
          <a:ln w="22225" cap="rnd" cmpd="sng">
            <a:solidFill>
              <a:srgbClr val="F0B01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" name="Google Shape;130;p15">
            <a:extLst>
              <a:ext uri="{FF2B5EF4-FFF2-40B4-BE49-F238E27FC236}">
                <a16:creationId xmlns:a16="http://schemas.microsoft.com/office/drawing/2014/main" id="{C775602F-EC31-4CCA-B229-BF796581DFDD}"/>
              </a:ext>
            </a:extLst>
          </p:cNvPr>
          <p:cNvSpPr txBox="1"/>
          <p:nvPr/>
        </p:nvSpPr>
        <p:spPr>
          <a:xfrm>
            <a:off x="277026" y="292191"/>
            <a:ext cx="592739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0B010"/>
                </a:solidFill>
              </a:rPr>
              <a:t>1</a:t>
            </a:r>
            <a:r>
              <a:rPr lang="ko-KR" altLang="en-US" sz="2800" dirty="0">
                <a:solidFill>
                  <a:srgbClr val="F0B010"/>
                </a:solidFill>
              </a:rPr>
              <a:t>차 스프린트 진행사항 및 결과</a:t>
            </a:r>
            <a:endParaRPr dirty="0"/>
          </a:p>
        </p:txBody>
      </p:sp>
      <p:pic>
        <p:nvPicPr>
          <p:cNvPr id="9" name="Google Shape;136;p17">
            <a:extLst>
              <a:ext uri="{FF2B5EF4-FFF2-40B4-BE49-F238E27FC236}">
                <a16:creationId xmlns:a16="http://schemas.microsoft.com/office/drawing/2014/main" id="{F3864E1D-A32C-4811-A4D9-3E2E26DD575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562"/>
          <a:stretch/>
        </p:blipFill>
        <p:spPr>
          <a:xfrm>
            <a:off x="196423" y="923275"/>
            <a:ext cx="11799153" cy="474774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7;p17">
            <a:extLst>
              <a:ext uri="{FF2B5EF4-FFF2-40B4-BE49-F238E27FC236}">
                <a16:creationId xmlns:a16="http://schemas.microsoft.com/office/drawing/2014/main" id="{774B3C0F-9776-43F1-96A5-92746C738B7D}"/>
              </a:ext>
            </a:extLst>
          </p:cNvPr>
          <p:cNvSpPr txBox="1"/>
          <p:nvPr/>
        </p:nvSpPr>
        <p:spPr>
          <a:xfrm>
            <a:off x="4530184" y="5778886"/>
            <a:ext cx="715943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프로젝트 관련 자료조사 및 설계, 구현 환경 설정 1차 스프린트 대부분 완료.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AWS 관련 환경 설정 및 DB 설계 추가 조사 필요(2차 스프린트 예정)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6698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B010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2531328" y="215696"/>
            <a:ext cx="9477375" cy="642660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5" name="Google Shape;95;p14"/>
          <p:cNvCxnSpPr/>
          <p:nvPr/>
        </p:nvCxnSpPr>
        <p:spPr>
          <a:xfrm>
            <a:off x="295275" y="6292795"/>
            <a:ext cx="2016125" cy="0"/>
          </a:xfrm>
          <a:prstGeom prst="straightConnector1">
            <a:avLst/>
          </a:prstGeom>
          <a:noFill/>
          <a:ln w="158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" name="Google Shape;121;p14"/>
          <p:cNvSpPr/>
          <p:nvPr/>
        </p:nvSpPr>
        <p:spPr>
          <a:xfrm>
            <a:off x="209550" y="6365304"/>
            <a:ext cx="111472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Ultra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Ultra"/>
                <a:sym typeface="Ultra"/>
              </a:rPr>
              <a:t>By team </a:t>
            </a: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Ultra"/>
                <a:sym typeface="Ultra"/>
              </a:rPr>
              <a:t>하랑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Ultra"/>
              <a:sym typeface="Ultra"/>
            </a:endParaRPr>
          </a:p>
        </p:txBody>
      </p:sp>
      <p:cxnSp>
        <p:nvCxnSpPr>
          <p:cNvPr id="31" name="Google Shape;129;p15">
            <a:extLst>
              <a:ext uri="{FF2B5EF4-FFF2-40B4-BE49-F238E27FC236}">
                <a16:creationId xmlns:a16="http://schemas.microsoft.com/office/drawing/2014/main" id="{F9EB85A2-44F6-443D-AB88-E987C1051CD8}"/>
              </a:ext>
            </a:extLst>
          </p:cNvPr>
          <p:cNvCxnSpPr>
            <a:cxnSpLocks/>
          </p:cNvCxnSpPr>
          <p:nvPr/>
        </p:nvCxnSpPr>
        <p:spPr>
          <a:xfrm>
            <a:off x="2543174" y="990600"/>
            <a:ext cx="3552826" cy="0"/>
          </a:xfrm>
          <a:prstGeom prst="straightConnector1">
            <a:avLst/>
          </a:prstGeom>
          <a:noFill/>
          <a:ln w="22225" cap="rnd" cmpd="sng">
            <a:solidFill>
              <a:srgbClr val="F0B01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" name="Google Shape;130;p15">
            <a:extLst>
              <a:ext uri="{FF2B5EF4-FFF2-40B4-BE49-F238E27FC236}">
                <a16:creationId xmlns:a16="http://schemas.microsoft.com/office/drawing/2014/main" id="{C775602F-EC31-4CCA-B229-BF796581DFDD}"/>
              </a:ext>
            </a:extLst>
          </p:cNvPr>
          <p:cNvSpPr txBox="1"/>
          <p:nvPr/>
        </p:nvSpPr>
        <p:spPr>
          <a:xfrm>
            <a:off x="2543174" y="465847"/>
            <a:ext cx="606724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 err="1">
                <a:solidFill>
                  <a:srgbClr val="F0B010"/>
                </a:solidFill>
              </a:rPr>
              <a:t>아이트래킹</a:t>
            </a:r>
            <a:r>
              <a:rPr lang="ko-KR" altLang="en-US" sz="2800" dirty="0">
                <a:solidFill>
                  <a:srgbClr val="F0B010"/>
                </a:solidFill>
              </a:rPr>
              <a:t> 데모 영상</a:t>
            </a:r>
            <a:endParaRPr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E559697-DDBA-49D9-8EA8-284DF35F3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156" y="1189473"/>
            <a:ext cx="3552826" cy="475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CB009C8-5BC8-48BA-8B3D-342FFA3C9E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" t="-282" r="11772" b="282"/>
          <a:stretch/>
        </p:blipFill>
        <p:spPr>
          <a:xfrm>
            <a:off x="2720031" y="1189473"/>
            <a:ext cx="5352404" cy="394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953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B010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2531328" y="215696"/>
            <a:ext cx="9477375" cy="642660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5" name="Google Shape;95;p14"/>
          <p:cNvCxnSpPr/>
          <p:nvPr/>
        </p:nvCxnSpPr>
        <p:spPr>
          <a:xfrm>
            <a:off x="295275" y="6292795"/>
            <a:ext cx="2016125" cy="0"/>
          </a:xfrm>
          <a:prstGeom prst="straightConnector1">
            <a:avLst/>
          </a:prstGeom>
          <a:noFill/>
          <a:ln w="158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" name="Google Shape;121;p14"/>
          <p:cNvSpPr/>
          <p:nvPr/>
        </p:nvSpPr>
        <p:spPr>
          <a:xfrm>
            <a:off x="209550" y="6365304"/>
            <a:ext cx="111472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Ultra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Ultra"/>
                <a:sym typeface="Ultra"/>
              </a:rPr>
              <a:t>By team </a:t>
            </a: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Ultra"/>
                <a:sym typeface="Ultra"/>
              </a:rPr>
              <a:t>하랑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Ultra"/>
              <a:sym typeface="Ultra"/>
            </a:endParaRPr>
          </a:p>
        </p:txBody>
      </p:sp>
      <p:cxnSp>
        <p:nvCxnSpPr>
          <p:cNvPr id="31" name="Google Shape;129;p15">
            <a:extLst>
              <a:ext uri="{FF2B5EF4-FFF2-40B4-BE49-F238E27FC236}">
                <a16:creationId xmlns:a16="http://schemas.microsoft.com/office/drawing/2014/main" id="{F9EB85A2-44F6-443D-AB88-E987C1051CD8}"/>
              </a:ext>
            </a:extLst>
          </p:cNvPr>
          <p:cNvCxnSpPr>
            <a:cxnSpLocks/>
          </p:cNvCxnSpPr>
          <p:nvPr/>
        </p:nvCxnSpPr>
        <p:spPr>
          <a:xfrm>
            <a:off x="2543174" y="990600"/>
            <a:ext cx="3552826" cy="0"/>
          </a:xfrm>
          <a:prstGeom prst="straightConnector1">
            <a:avLst/>
          </a:prstGeom>
          <a:noFill/>
          <a:ln w="22225" cap="rnd" cmpd="sng">
            <a:solidFill>
              <a:srgbClr val="F0B01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" name="Google Shape;130;p15">
            <a:extLst>
              <a:ext uri="{FF2B5EF4-FFF2-40B4-BE49-F238E27FC236}">
                <a16:creationId xmlns:a16="http://schemas.microsoft.com/office/drawing/2014/main" id="{C775602F-EC31-4CCA-B229-BF796581DFDD}"/>
              </a:ext>
            </a:extLst>
          </p:cNvPr>
          <p:cNvSpPr txBox="1"/>
          <p:nvPr/>
        </p:nvSpPr>
        <p:spPr>
          <a:xfrm>
            <a:off x="2543174" y="465847"/>
            <a:ext cx="606724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 err="1">
                <a:solidFill>
                  <a:srgbClr val="F0B010"/>
                </a:solidFill>
              </a:rPr>
              <a:t>아이트래킹</a:t>
            </a:r>
            <a:r>
              <a:rPr lang="ko-KR" altLang="en-US" sz="2800" dirty="0">
                <a:solidFill>
                  <a:srgbClr val="F0B010"/>
                </a:solidFill>
              </a:rPr>
              <a:t> 데모 영상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968F7B-A47A-4A55-B39C-384A05215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350" y="1528918"/>
            <a:ext cx="9008778" cy="438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22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B010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2531328" y="215696"/>
            <a:ext cx="9477375" cy="642660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5" name="Google Shape;95;p14"/>
          <p:cNvCxnSpPr/>
          <p:nvPr/>
        </p:nvCxnSpPr>
        <p:spPr>
          <a:xfrm>
            <a:off x="295275" y="6292795"/>
            <a:ext cx="2016125" cy="0"/>
          </a:xfrm>
          <a:prstGeom prst="straightConnector1">
            <a:avLst/>
          </a:prstGeom>
          <a:noFill/>
          <a:ln w="158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" name="Google Shape;121;p14"/>
          <p:cNvSpPr/>
          <p:nvPr/>
        </p:nvSpPr>
        <p:spPr>
          <a:xfrm>
            <a:off x="209550" y="6365304"/>
            <a:ext cx="111472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Ultra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Ultra"/>
                <a:sym typeface="Ultra"/>
              </a:rPr>
              <a:t>By team </a:t>
            </a: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Ultra"/>
                <a:sym typeface="Ultra"/>
              </a:rPr>
              <a:t>하랑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Ultra"/>
              <a:sym typeface="Ultra"/>
            </a:endParaRPr>
          </a:p>
        </p:txBody>
      </p:sp>
      <p:cxnSp>
        <p:nvCxnSpPr>
          <p:cNvPr id="31" name="Google Shape;129;p15">
            <a:extLst>
              <a:ext uri="{FF2B5EF4-FFF2-40B4-BE49-F238E27FC236}">
                <a16:creationId xmlns:a16="http://schemas.microsoft.com/office/drawing/2014/main" id="{F9EB85A2-44F6-443D-AB88-E987C1051CD8}"/>
              </a:ext>
            </a:extLst>
          </p:cNvPr>
          <p:cNvCxnSpPr>
            <a:cxnSpLocks/>
          </p:cNvCxnSpPr>
          <p:nvPr/>
        </p:nvCxnSpPr>
        <p:spPr>
          <a:xfrm>
            <a:off x="2543174" y="990600"/>
            <a:ext cx="3552826" cy="0"/>
          </a:xfrm>
          <a:prstGeom prst="straightConnector1">
            <a:avLst/>
          </a:prstGeom>
          <a:noFill/>
          <a:ln w="22225" cap="rnd" cmpd="sng">
            <a:solidFill>
              <a:srgbClr val="F0B01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" name="Google Shape;130;p15">
            <a:extLst>
              <a:ext uri="{FF2B5EF4-FFF2-40B4-BE49-F238E27FC236}">
                <a16:creationId xmlns:a16="http://schemas.microsoft.com/office/drawing/2014/main" id="{C775602F-EC31-4CCA-B229-BF796581DFDD}"/>
              </a:ext>
            </a:extLst>
          </p:cNvPr>
          <p:cNvSpPr txBox="1"/>
          <p:nvPr/>
        </p:nvSpPr>
        <p:spPr>
          <a:xfrm>
            <a:off x="2543174" y="465847"/>
            <a:ext cx="606724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0B01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아이트래킹</a:t>
            </a:r>
            <a:r>
              <a:rPr lang="ko-KR" altLang="en-US" sz="2800" dirty="0">
                <a:solidFill>
                  <a:srgbClr val="F0B010"/>
                </a:solidFill>
              </a:rPr>
              <a:t> </a:t>
            </a:r>
            <a:r>
              <a:rPr lang="en-US" altLang="ko-KR" sz="2800" dirty="0">
                <a:solidFill>
                  <a:srgbClr val="F0B010"/>
                </a:solidFill>
              </a:rPr>
              <a:t>data</a:t>
            </a:r>
            <a:r>
              <a:rPr lang="ko-KR" altLang="en-US" sz="2800" dirty="0">
                <a:solidFill>
                  <a:srgbClr val="F0B010"/>
                </a:solidFill>
              </a:rPr>
              <a:t> 정보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F58728-FF30-4269-99B5-5B3B26F2B001}"/>
              </a:ext>
            </a:extLst>
          </p:cNvPr>
          <p:cNvSpPr txBox="1"/>
          <p:nvPr/>
        </p:nvSpPr>
        <p:spPr>
          <a:xfrm>
            <a:off x="5303982" y="1717200"/>
            <a:ext cx="661439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시선분석데이터</a:t>
            </a:r>
            <a:endParaRPr lang="ko-KR" altLang="en-US" sz="1900" b="1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int </a:t>
            </a:r>
            <a:r>
              <a:rPr lang="en-US" altLang="ko-KR" sz="14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tstate</a:t>
            </a:r>
            <a:endParaRPr lang="ko-KR" altLang="en-US" sz="19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화면에 초점이 잡히고 있는지 여부</a:t>
            </a:r>
            <a:r>
              <a:rPr lang="en-US" altLang="ko-KR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(Tracking state)</a:t>
            </a: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1 : success</a:t>
            </a: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0 : FACE_MISSING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int </a:t>
            </a:r>
            <a:r>
              <a:rPr lang="en-US" altLang="ko-KR" sz="14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mstate</a:t>
            </a:r>
            <a:endParaRPr lang="ko-KR" altLang="en-US" sz="19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초점이 움직이는 중인지 </a:t>
            </a:r>
            <a:r>
              <a:rPr lang="ko-KR" altLang="en-US" sz="14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고정되어있는지</a:t>
            </a:r>
            <a:r>
              <a:rPr lang="ko-KR" alt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여부</a:t>
            </a:r>
            <a:r>
              <a:rPr lang="en-US" altLang="ko-KR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(eye Movement State)</a:t>
            </a: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0 : </a:t>
            </a:r>
            <a:r>
              <a:rPr lang="ko-KR" alt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고정 </a:t>
            </a:r>
            <a:r>
              <a:rPr lang="en-US" altLang="ko-KR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(FIXATION)</a:t>
            </a: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2 : </a:t>
            </a:r>
            <a:r>
              <a:rPr lang="ko-KR" alt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움직임 </a:t>
            </a:r>
            <a:r>
              <a:rPr lang="en-US" altLang="ko-KR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(SACCADE)</a:t>
            </a: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3 : UNKNOWN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int </a:t>
            </a:r>
            <a:r>
              <a:rPr lang="en-US" altLang="ko-KR" sz="14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sstate</a:t>
            </a:r>
            <a:endParaRPr lang="ko-KR" altLang="en-US" sz="19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화면 또는 화면 밖을 응시하는지 여부</a:t>
            </a: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0 : </a:t>
            </a:r>
            <a:r>
              <a:rPr lang="ko-KR" alt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화면 밖 응시 </a:t>
            </a:r>
            <a:r>
              <a:rPr lang="en-US" altLang="ko-KR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US" altLang="ko-KR" sz="1200" b="0" i="0" u="none" strike="noStrike" dirty="0">
                <a:solidFill>
                  <a:srgbClr val="24292E"/>
                </a:solidFill>
                <a:effectLst/>
                <a:latin typeface="Arial" panose="020B0604020202020204" pitchFamily="34" charset="0"/>
              </a:rPr>
              <a:t>INSIDE_OF_SCREEN)</a:t>
            </a:r>
            <a:endParaRPr lang="ko-KR" altLang="en-US" sz="14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200" b="0" i="0" u="none" strike="noStrike" dirty="0">
                <a:solidFill>
                  <a:srgbClr val="24292E"/>
                </a:solidFill>
                <a:effectLst/>
                <a:latin typeface="Arial" panose="020B0604020202020204" pitchFamily="34" charset="0"/>
              </a:rPr>
              <a:t>1  : </a:t>
            </a:r>
            <a:r>
              <a:rPr lang="ko-KR" altLang="en-US" sz="1200" b="0" i="0" u="none" strike="noStrike" dirty="0">
                <a:solidFill>
                  <a:srgbClr val="24292E"/>
                </a:solidFill>
                <a:effectLst/>
                <a:latin typeface="Arial" panose="020B0604020202020204" pitchFamily="34" charset="0"/>
              </a:rPr>
              <a:t>화면 응시 </a:t>
            </a:r>
            <a:r>
              <a:rPr lang="en-US" altLang="ko-KR" sz="1200" b="0" i="0" u="none" strike="noStrike" dirty="0">
                <a:solidFill>
                  <a:srgbClr val="24292E"/>
                </a:solidFill>
                <a:effectLst/>
                <a:latin typeface="Arial" panose="020B0604020202020204" pitchFamily="34" charset="0"/>
              </a:rPr>
              <a:t>(OUTSIDE_OF_SCREEN)</a:t>
            </a: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200" b="0" i="0" u="none" strike="noStrike" dirty="0">
                <a:solidFill>
                  <a:srgbClr val="24292E"/>
                </a:solidFill>
                <a:effectLst/>
                <a:latin typeface="Arial" panose="020B0604020202020204" pitchFamily="34" charset="0"/>
              </a:rPr>
              <a:t>2 : UNKNOWN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CC005266-1C49-432F-B9B4-3E97B6610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180" y="1724890"/>
            <a:ext cx="3048888" cy="408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6249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B010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2531328" y="215696"/>
            <a:ext cx="9477375" cy="642660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5" name="Google Shape;95;p14"/>
          <p:cNvCxnSpPr/>
          <p:nvPr/>
        </p:nvCxnSpPr>
        <p:spPr>
          <a:xfrm>
            <a:off x="295275" y="6292795"/>
            <a:ext cx="2016125" cy="0"/>
          </a:xfrm>
          <a:prstGeom prst="straightConnector1">
            <a:avLst/>
          </a:prstGeom>
          <a:noFill/>
          <a:ln w="158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" name="Google Shape;121;p14"/>
          <p:cNvSpPr/>
          <p:nvPr/>
        </p:nvSpPr>
        <p:spPr>
          <a:xfrm>
            <a:off x="209550" y="6365304"/>
            <a:ext cx="111472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Ultra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Ultra"/>
                <a:sym typeface="Ultra"/>
              </a:rPr>
              <a:t>By team </a:t>
            </a: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Ultra"/>
                <a:sym typeface="Ultra"/>
              </a:rPr>
              <a:t>하랑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Ultra"/>
              <a:sym typeface="Ultra"/>
            </a:endParaRPr>
          </a:p>
        </p:txBody>
      </p:sp>
      <p:cxnSp>
        <p:nvCxnSpPr>
          <p:cNvPr id="31" name="Google Shape;129;p15">
            <a:extLst>
              <a:ext uri="{FF2B5EF4-FFF2-40B4-BE49-F238E27FC236}">
                <a16:creationId xmlns:a16="http://schemas.microsoft.com/office/drawing/2014/main" id="{F9EB85A2-44F6-443D-AB88-E987C1051CD8}"/>
              </a:ext>
            </a:extLst>
          </p:cNvPr>
          <p:cNvCxnSpPr>
            <a:cxnSpLocks/>
          </p:cNvCxnSpPr>
          <p:nvPr/>
        </p:nvCxnSpPr>
        <p:spPr>
          <a:xfrm>
            <a:off x="2531328" y="875371"/>
            <a:ext cx="5186247" cy="0"/>
          </a:xfrm>
          <a:prstGeom prst="straightConnector1">
            <a:avLst/>
          </a:prstGeom>
          <a:noFill/>
          <a:ln w="22225" cap="rnd" cmpd="sng">
            <a:solidFill>
              <a:srgbClr val="F0B01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" name="Google Shape;130;p15">
            <a:extLst>
              <a:ext uri="{FF2B5EF4-FFF2-40B4-BE49-F238E27FC236}">
                <a16:creationId xmlns:a16="http://schemas.microsoft.com/office/drawing/2014/main" id="{C775602F-EC31-4CCA-B229-BF796581DFDD}"/>
              </a:ext>
            </a:extLst>
          </p:cNvPr>
          <p:cNvSpPr txBox="1"/>
          <p:nvPr/>
        </p:nvSpPr>
        <p:spPr>
          <a:xfrm>
            <a:off x="2625371" y="292191"/>
            <a:ext cx="592739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F0B010"/>
                </a:solidFill>
              </a:rPr>
              <a:t>Github</a:t>
            </a:r>
            <a:r>
              <a:rPr lang="ko-KR" altLang="en-US" sz="2800" dirty="0">
                <a:solidFill>
                  <a:srgbClr val="F0B010"/>
                </a:solidFill>
              </a:rPr>
              <a:t>활동 및 </a:t>
            </a:r>
            <a:r>
              <a:rPr lang="en-US" altLang="ko-KR" sz="2800" dirty="0">
                <a:solidFill>
                  <a:srgbClr val="F0B010"/>
                </a:solidFill>
              </a:rPr>
              <a:t>Trello </a:t>
            </a:r>
            <a:r>
              <a:rPr lang="ko-KR" altLang="en-US" sz="2800" dirty="0">
                <a:solidFill>
                  <a:srgbClr val="F0B010"/>
                </a:solidFill>
              </a:rPr>
              <a:t>사용현황</a:t>
            </a:r>
            <a:endParaRPr dirty="0"/>
          </a:p>
        </p:txBody>
      </p:sp>
      <p:pic>
        <p:nvPicPr>
          <p:cNvPr id="12" name="Google Shape;143;p18">
            <a:extLst>
              <a:ext uri="{FF2B5EF4-FFF2-40B4-BE49-F238E27FC236}">
                <a16:creationId xmlns:a16="http://schemas.microsoft.com/office/drawing/2014/main" id="{E175BE4A-D326-4F1F-A73E-414709C4AE2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34674"/>
          <a:stretch/>
        </p:blipFill>
        <p:spPr>
          <a:xfrm>
            <a:off x="2785361" y="1159756"/>
            <a:ext cx="5729101" cy="417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44;p18">
            <a:extLst>
              <a:ext uri="{FF2B5EF4-FFF2-40B4-BE49-F238E27FC236}">
                <a16:creationId xmlns:a16="http://schemas.microsoft.com/office/drawing/2014/main" id="{96E51AD5-5D2E-40E1-ACA8-0F31B7AB8AB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7413" y="3586028"/>
            <a:ext cx="5729101" cy="29177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5543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1205</TotalTime>
  <Words>516</Words>
  <Application>Microsoft Office PowerPoint</Application>
  <PresentationFormat>와이드스크린</PresentationFormat>
  <Paragraphs>80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Ultra</vt:lpstr>
      <vt:lpstr>맑은 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Jieun</dc:creator>
  <cp:lastModifiedBy>김 민우</cp:lastModifiedBy>
  <cp:revision>35</cp:revision>
  <dcterms:modified xsi:type="dcterms:W3CDTF">2021-01-31T09:00:19Z</dcterms:modified>
</cp:coreProperties>
</file>